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5" r:id="rId1"/>
    <p:sldMasterId id="2147484328" r:id="rId2"/>
  </p:sldMasterIdLst>
  <p:notesMasterIdLst>
    <p:notesMasterId r:id="rId61"/>
  </p:notesMasterIdLst>
  <p:sldIdLst>
    <p:sldId id="256" r:id="rId3"/>
    <p:sldId id="269" r:id="rId4"/>
    <p:sldId id="302" r:id="rId5"/>
    <p:sldId id="258" r:id="rId6"/>
    <p:sldId id="299" r:id="rId7"/>
    <p:sldId id="300" r:id="rId8"/>
    <p:sldId id="303" r:id="rId9"/>
    <p:sldId id="301" r:id="rId10"/>
    <p:sldId id="304" r:id="rId11"/>
    <p:sldId id="329" r:id="rId12"/>
    <p:sldId id="330" r:id="rId13"/>
    <p:sldId id="331" r:id="rId14"/>
    <p:sldId id="342" r:id="rId15"/>
    <p:sldId id="335" r:id="rId16"/>
    <p:sldId id="333" r:id="rId17"/>
    <p:sldId id="334" r:id="rId18"/>
    <p:sldId id="273" r:id="rId19"/>
    <p:sldId id="307" r:id="rId20"/>
    <p:sldId id="313" r:id="rId21"/>
    <p:sldId id="314" r:id="rId22"/>
    <p:sldId id="315" r:id="rId23"/>
    <p:sldId id="305" r:id="rId24"/>
    <p:sldId id="274" r:id="rId25"/>
    <p:sldId id="275" r:id="rId26"/>
    <p:sldId id="336" r:id="rId27"/>
    <p:sldId id="337" r:id="rId28"/>
    <p:sldId id="338" r:id="rId29"/>
    <p:sldId id="339" r:id="rId30"/>
    <p:sldId id="276" r:id="rId31"/>
    <p:sldId id="277" r:id="rId32"/>
    <p:sldId id="308" r:id="rId33"/>
    <p:sldId id="278" r:id="rId34"/>
    <p:sldId id="279" r:id="rId35"/>
    <p:sldId id="309" r:id="rId36"/>
    <p:sldId id="310" r:id="rId37"/>
    <p:sldId id="280" r:id="rId38"/>
    <p:sldId id="340" r:id="rId39"/>
    <p:sldId id="281" r:id="rId40"/>
    <p:sldId id="282" r:id="rId41"/>
    <p:sldId id="341" r:id="rId42"/>
    <p:sldId id="283" r:id="rId43"/>
    <p:sldId id="284" r:id="rId44"/>
    <p:sldId id="285" r:id="rId45"/>
    <p:sldId id="286" r:id="rId46"/>
    <p:sldId id="287" r:id="rId47"/>
    <p:sldId id="288" r:id="rId48"/>
    <p:sldId id="289" r:id="rId49"/>
    <p:sldId id="290" r:id="rId50"/>
    <p:sldId id="291" r:id="rId51"/>
    <p:sldId id="292" r:id="rId52"/>
    <p:sldId id="316" r:id="rId53"/>
    <p:sldId id="306" r:id="rId54"/>
    <p:sldId id="293" r:id="rId55"/>
    <p:sldId id="343" r:id="rId56"/>
    <p:sldId id="344" r:id="rId57"/>
    <p:sldId id="346" r:id="rId58"/>
    <p:sldId id="347" r:id="rId59"/>
    <p:sldId id="298" r:id="rId60"/>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4500" autoAdjust="0"/>
  </p:normalViewPr>
  <p:slideViewPr>
    <p:cSldViewPr>
      <p:cViewPr varScale="1">
        <p:scale>
          <a:sx n="62" d="100"/>
          <a:sy n="62" d="100"/>
        </p:scale>
        <p:origin x="90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ea typeface="宋体" pitchFamily="2" charset="-122"/>
              </a:defRPr>
            </a:lvl1pPr>
          </a:lstStyle>
          <a:p>
            <a:pPr>
              <a:defRPr/>
            </a:pPr>
            <a:endParaRPr lang="en-US" altLang="zh-CN"/>
          </a:p>
        </p:txBody>
      </p:sp>
      <p:sp>
        <p:nvSpPr>
          <p:cNvPr id="245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宋体" pitchFamily="2" charset="-122"/>
              </a:defRPr>
            </a:lvl1pPr>
          </a:lstStyle>
          <a:p>
            <a:pPr>
              <a:defRPr/>
            </a:pPr>
            <a:endParaRPr lang="en-US" altLang="zh-CN"/>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pPr>
              <a:defRPr/>
            </a:pPr>
            <a:fld id="{2A1F7FE3-AA67-45BD-B4EE-EFEBB8852AA4}" type="slidenum">
              <a:rPr lang="en-US" altLang="zh-CN"/>
              <a:pPr>
                <a:defRPr/>
              </a:pPr>
              <a:t>‹#›</a:t>
            </a:fld>
            <a:endParaRPr lang="en-US" altLang="zh-CN"/>
          </a:p>
        </p:txBody>
      </p:sp>
    </p:spTree>
    <p:extLst>
      <p:ext uri="{BB962C8B-B14F-4D97-AF65-F5344CB8AC3E}">
        <p14:creationId xmlns:p14="http://schemas.microsoft.com/office/powerpoint/2010/main" val="4174965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0DD96BBD-D96D-4BD1-99D4-0CB8115FAAC9}" type="slidenum">
              <a:rPr lang="en-US" altLang="zh-CN" sz="1200" smtClean="0"/>
              <a:pPr/>
              <a:t>1</a:t>
            </a:fld>
            <a:endParaRPr lang="en-US" altLang="zh-CN" sz="1200"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0869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2FDF0FF8-0628-46B4-836F-538E2C3EBB0B}" type="slidenum">
              <a:rPr lang="en-US" altLang="zh-CN" sz="1200" smtClean="0"/>
              <a:pPr/>
              <a:t>2</a:t>
            </a:fld>
            <a:endParaRPr lang="en-US" altLang="zh-CN" sz="1200"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73133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0A9ED37B-D048-4CC4-8B8B-2F33F75618FE}" type="slidenum">
              <a:rPr lang="en-US" altLang="zh-CN" sz="1200" smtClean="0"/>
              <a:pPr/>
              <a:t>4</a:t>
            </a:fld>
            <a:endParaRPr lang="en-US" altLang="zh-CN" sz="120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8939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2" name="Shape 22"/>
          <p:cNvSpPr>
            <a:spLocks noGrp="1"/>
          </p:cNvSpPr>
          <p:nvPr>
            <p:ph type="body" sz="quarter" idx="1"/>
          </p:nvPr>
        </p:nvSpPr>
        <p:spPr>
          <a:prstGeom prst="rect">
            <a:avLst/>
          </a:prstGeom>
        </p:spPr>
        <p:txBody>
          <a:bodyPr/>
          <a:lstStyle/>
          <a:p>
            <a:pPr lvl="0">
              <a:defRPr sz="1800"/>
            </a:pPr>
            <a:r>
              <a:rPr>
                <a:latin typeface="华文楷体"/>
                <a:ea typeface="华文楷体"/>
                <a:cs typeface="华文楷体"/>
                <a:sym typeface="华文楷体"/>
              </a:rPr>
              <a:t>	Korte and Milgam（1970）在种族群体之间，做了同样的研究。结果与1967年的一致。</a:t>
            </a:r>
          </a:p>
          <a:p>
            <a:pPr lvl="0">
              <a:defRPr sz="1800"/>
            </a:pPr>
            <a:r>
              <a:rPr>
                <a:latin typeface="华文楷体"/>
                <a:ea typeface="华文楷体"/>
                <a:cs typeface="华文楷体"/>
                <a:sym typeface="华文楷体"/>
              </a:rPr>
              <a:t>	注意，这里的Watts，就是2006年与Kossinets在Science上发表同质性文章的那个。2003年时，他还在哥伦比亚大学社会学系。</a:t>
            </a:r>
          </a:p>
        </p:txBody>
      </p:sp>
    </p:spTree>
    <p:extLst>
      <p:ext uri="{BB962C8B-B14F-4D97-AF65-F5344CB8AC3E}">
        <p14:creationId xmlns:p14="http://schemas.microsoft.com/office/powerpoint/2010/main" val="43988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prstGeom prst="rect">
            <a:avLst/>
          </a:prstGeom>
        </p:spPr>
        <p:txBody>
          <a:bodyPr/>
          <a:lstStyle/>
          <a:p>
            <a:pPr lvl="0"/>
            <a:endParaRPr/>
          </a:p>
        </p:txBody>
      </p:sp>
      <p:sp>
        <p:nvSpPr>
          <p:cNvPr id="27" name="Shape 27"/>
          <p:cNvSpPr>
            <a:spLocks noGrp="1"/>
          </p:cNvSpPr>
          <p:nvPr>
            <p:ph type="body" sz="quarter" idx="1"/>
          </p:nvPr>
        </p:nvSpPr>
        <p:spPr>
          <a:prstGeom prst="rect">
            <a:avLst/>
          </a:prstGeom>
        </p:spPr>
        <p:txBody>
          <a:bodyPr/>
          <a:lstStyle/>
          <a:p>
            <a:pPr lvl="0">
              <a:defRPr sz="1800"/>
            </a:pPr>
            <a:r>
              <a:rPr>
                <a:latin typeface="华文楷体"/>
                <a:ea typeface="华文楷体"/>
                <a:cs typeface="华文楷体"/>
                <a:sym typeface="华文楷体"/>
              </a:rPr>
              <a:t>	Albert, Jeong, Barabási（1999）在Nature上有一篇报道，说</a:t>
            </a:r>
          </a:p>
          <a:p>
            <a:pPr lvl="0">
              <a:defRPr sz="1800"/>
            </a:pPr>
            <a:endParaRPr>
              <a:latin typeface="华文楷体"/>
              <a:ea typeface="华文楷体"/>
              <a:cs typeface="华文楷体"/>
              <a:sym typeface="华文楷体"/>
            </a:endParaRPr>
          </a:p>
          <a:p>
            <a:pPr lvl="0">
              <a:defRPr sz="1800"/>
            </a:pPr>
            <a:endParaRPr>
              <a:latin typeface="华文楷体"/>
              <a:ea typeface="华文楷体"/>
              <a:cs typeface="华文楷体"/>
              <a:sym typeface="华文楷体"/>
            </a:endParaRPr>
          </a:p>
          <a:p>
            <a:pPr lvl="0">
              <a:defRPr sz="1800"/>
            </a:pPr>
            <a:r>
              <a:rPr>
                <a:latin typeface="华文楷体"/>
                <a:ea typeface="华文楷体"/>
                <a:cs typeface="华文楷体"/>
                <a:sym typeface="华文楷体"/>
              </a:rPr>
              <a:t>	Barabási的研究论文发布在最近一期的《皇家学会哲学学报》上，在他的研究中，网络世界变得跟人类社会一样，都拥有团结和联合的价值观。网页之间拥有清晰的联系和层级关系，就像大洲、国家和地区一样。</a:t>
            </a:r>
          </a:p>
          <a:p>
            <a:pPr lvl="0">
              <a:defRPr sz="1800"/>
            </a:pPr>
            <a:r>
              <a:rPr>
                <a:latin typeface="华文楷体"/>
                <a:ea typeface="华文楷体"/>
                <a:cs typeface="华文楷体"/>
                <a:sym typeface="华文楷体"/>
              </a:rPr>
              <a:t>	有趣的是，这项研究发现无论我们的因特网变得多大，互联性都会是不可动摇的铁律。</a:t>
            </a:r>
          </a:p>
          <a:p>
            <a:pPr lvl="0">
              <a:defRPr sz="1800"/>
            </a:pPr>
            <a:r>
              <a:rPr>
                <a:latin typeface="华文楷体"/>
                <a:ea typeface="华文楷体"/>
                <a:cs typeface="华文楷体"/>
                <a:sym typeface="华文楷体"/>
              </a:rPr>
              <a:t>	Barabási对多个不同规模的网络进行了分析，从很小的一个局域网到拥有一万亿文件的全网，“19次点击理论”统统都可适用。</a:t>
            </a:r>
          </a:p>
        </p:txBody>
      </p:sp>
    </p:spTree>
    <p:extLst>
      <p:ext uri="{BB962C8B-B14F-4D97-AF65-F5344CB8AC3E}">
        <p14:creationId xmlns:p14="http://schemas.microsoft.com/office/powerpoint/2010/main" val="347490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endParaRPr lang="zh-CN" altLang="en-US" smtClean="0"/>
          </a:p>
        </p:txBody>
      </p:sp>
      <p:sp>
        <p:nvSpPr>
          <p:cNvPr id="60420" name="灯片编号占位符 3"/>
          <p:cNvSpPr>
            <a:spLocks noGrp="1"/>
          </p:cNvSpPr>
          <p:nvPr>
            <p:ph type="sldNum" sz="quarter" idx="5"/>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4ECB48BF-E6C0-4D84-9FCC-37B51EFBEDFE}" type="slidenum">
              <a:rPr lang="en-US" altLang="zh-CN" sz="1200" smtClean="0"/>
              <a:pPr/>
              <a:t>29</a:t>
            </a:fld>
            <a:endParaRPr lang="en-US" altLang="zh-CN" sz="1200" smtClean="0"/>
          </a:p>
        </p:txBody>
      </p:sp>
    </p:spTree>
    <p:extLst>
      <p:ext uri="{BB962C8B-B14F-4D97-AF65-F5344CB8AC3E}">
        <p14:creationId xmlns:p14="http://schemas.microsoft.com/office/powerpoint/2010/main" val="411013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A1F7FE3-AA67-45BD-B4EE-EFEBB8852AA4}" type="slidenum">
              <a:rPr lang="en-US" altLang="zh-CN" smtClean="0"/>
              <a:pPr>
                <a:defRPr/>
              </a:pPr>
              <a:t>44</a:t>
            </a:fld>
            <a:endParaRPr lang="en-US" altLang="zh-CN"/>
          </a:p>
        </p:txBody>
      </p:sp>
    </p:spTree>
    <p:extLst>
      <p:ext uri="{BB962C8B-B14F-4D97-AF65-F5344CB8AC3E}">
        <p14:creationId xmlns:p14="http://schemas.microsoft.com/office/powerpoint/2010/main" val="290215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endParaRPr lang="zh-CN" altLang="en-US" smtClean="0"/>
          </a:p>
        </p:txBody>
      </p:sp>
      <p:sp>
        <p:nvSpPr>
          <p:cNvPr id="61444" name="灯片编号占位符 3"/>
          <p:cNvSpPr>
            <a:spLocks noGrp="1"/>
          </p:cNvSpPr>
          <p:nvPr>
            <p:ph type="sldNum" sz="quarter" idx="5"/>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BB241D60-859D-4B17-842D-0A64206D0435}" type="slidenum">
              <a:rPr lang="en-US" altLang="zh-CN" sz="1200" smtClean="0">
                <a:solidFill>
                  <a:srgbClr val="000000"/>
                </a:solidFill>
              </a:rPr>
              <a:pPr/>
              <a:t>52</a:t>
            </a:fld>
            <a:endParaRPr lang="en-US" altLang="zh-CN" sz="1200" smtClean="0">
              <a:solidFill>
                <a:srgbClr val="000000"/>
              </a:solidFill>
            </a:endParaRPr>
          </a:p>
        </p:txBody>
      </p:sp>
    </p:spTree>
    <p:extLst>
      <p:ext uri="{BB962C8B-B14F-4D97-AF65-F5344CB8AC3E}">
        <p14:creationId xmlns:p14="http://schemas.microsoft.com/office/powerpoint/2010/main" val="3555338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电影讲威尔史密斯冒充知名黑人影星薛尼鲍迪的儿子，闯进了史达卡钱宁的家中</a:t>
            </a:r>
            <a:r>
              <a:rPr lang="en-US" altLang="zh-CN" dirty="0" smtClean="0"/>
              <a:t>, </a:t>
            </a:r>
            <a:r>
              <a:rPr lang="zh-CN" altLang="en-US" dirty="0" smtClean="0"/>
              <a:t>将他夫妇俩唬得一楞一楞的。最后让史达卡钱宁对自己的生活产生反思。片子对六度分离的理论有提及，但是并没有通篇去阐述。可以说威尔史密斯因为偷盗了朋友的电话簿，去进行冒充的举动是他想要实践六度分离的理论。但影片的重点比较是史达卡钱宁对过往生活的醒悟。史达卡钱宁还因为此片入围过奥斯卡女主角奖。</a:t>
            </a:r>
            <a:endParaRPr lang="zh-CN" altLang="en-US" dirty="0"/>
          </a:p>
        </p:txBody>
      </p:sp>
      <p:sp>
        <p:nvSpPr>
          <p:cNvPr id="4" name="灯片编号占位符 3"/>
          <p:cNvSpPr>
            <a:spLocks noGrp="1"/>
          </p:cNvSpPr>
          <p:nvPr>
            <p:ph type="sldNum" sz="quarter" idx="10"/>
          </p:nvPr>
        </p:nvSpPr>
        <p:spPr/>
        <p:txBody>
          <a:bodyPr/>
          <a:lstStyle/>
          <a:p>
            <a:pPr>
              <a:defRPr/>
            </a:pPr>
            <a:fld id="{2A1F7FE3-AA67-45BD-B4EE-EFEBB8852AA4}" type="slidenum">
              <a:rPr lang="en-US" altLang="zh-CN" smtClean="0"/>
              <a:pPr>
                <a:defRPr/>
              </a:pPr>
              <a:t>58</a:t>
            </a:fld>
            <a:endParaRPr lang="en-US" altLang="zh-CN"/>
          </a:p>
        </p:txBody>
      </p:sp>
    </p:spTree>
    <p:extLst>
      <p:ext uri="{BB962C8B-B14F-4D97-AF65-F5344CB8AC3E}">
        <p14:creationId xmlns:p14="http://schemas.microsoft.com/office/powerpoint/2010/main" val="420965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kumimoji="1"/>
            </a:lvl1pPr>
          </a:lstStyle>
          <a:p>
            <a:pPr>
              <a:defRPr/>
            </a:pPr>
            <a:fld id="{46357B32-2760-4F9C-87F6-0287395345CC}" type="slidenum">
              <a:rPr lang="en-US" altLang="zh-CN"/>
              <a:pPr>
                <a:defRPr/>
              </a:pPr>
              <a:t>‹#›</a:t>
            </a:fld>
            <a:endParaRPr lang="en-US" altLang="zh-CN"/>
          </a:p>
        </p:txBody>
      </p:sp>
    </p:spTree>
    <p:extLst>
      <p:ext uri="{BB962C8B-B14F-4D97-AF65-F5344CB8AC3E}">
        <p14:creationId xmlns:p14="http://schemas.microsoft.com/office/powerpoint/2010/main" val="33758207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kumimoji="1"/>
            </a:lvl1pPr>
          </a:lstStyle>
          <a:p>
            <a:pPr>
              <a:defRPr/>
            </a:pPr>
            <a:fld id="{E0A764E0-23AF-4FD6-BDFC-0470168555EF}" type="slidenum">
              <a:rPr lang="en-US" altLang="zh-CN"/>
              <a:pPr>
                <a:defRPr/>
              </a:pPr>
              <a:t>‹#›</a:t>
            </a:fld>
            <a:endParaRPr lang="en-US" altLang="zh-CN"/>
          </a:p>
        </p:txBody>
      </p:sp>
    </p:spTree>
    <p:extLst>
      <p:ext uri="{BB962C8B-B14F-4D97-AF65-F5344CB8AC3E}">
        <p14:creationId xmlns:p14="http://schemas.microsoft.com/office/powerpoint/2010/main" val="374367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kumimoji="1"/>
            </a:lvl1pPr>
          </a:lstStyle>
          <a:p>
            <a:pPr>
              <a:defRPr/>
            </a:pPr>
            <a:fld id="{045B8F9B-D38B-4A84-8143-140BB6F69821}" type="slidenum">
              <a:rPr lang="en-US" altLang="zh-CN"/>
              <a:pPr>
                <a:defRPr/>
              </a:pPr>
              <a:t>‹#›</a:t>
            </a:fld>
            <a:endParaRPr lang="en-US" altLang="zh-CN"/>
          </a:p>
        </p:txBody>
      </p:sp>
    </p:spTree>
    <p:extLst>
      <p:ext uri="{BB962C8B-B14F-4D97-AF65-F5344CB8AC3E}">
        <p14:creationId xmlns:p14="http://schemas.microsoft.com/office/powerpoint/2010/main" val="1233989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1-outline">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b="0">
                <a:solidFill>
                  <a:srgbClr val="000000"/>
                </a:solidFill>
                <a:uFillTx/>
              </a:defRPr>
            </a:pPr>
            <a:r>
              <a:rPr sz="3263" b="1">
                <a:solidFill>
                  <a:srgbClr val="FFFFFF"/>
                </a:solidFill>
                <a:uFill>
                  <a:solidFill>
                    <a:srgbClr val="FFFFFF"/>
                  </a:solidFill>
                </a:uFill>
              </a:rPr>
              <a:t>标题文本</a:t>
            </a:r>
          </a:p>
        </p:txBody>
      </p:sp>
      <p:sp>
        <p:nvSpPr>
          <p:cNvPr id="9" name="Shape 9"/>
          <p:cNvSpPr>
            <a:spLocks noGrp="1"/>
          </p:cNvSpPr>
          <p:nvPr>
            <p:ph type="body" idx="1"/>
          </p:nvPr>
        </p:nvSpPr>
        <p:spPr>
          <a:prstGeom prst="rect">
            <a:avLst/>
          </a:prstGeom>
        </p:spPr>
        <p:txBody>
          <a:bodyPr/>
          <a:lstStyle>
            <a:lvl2pPr marL="750094" indent="-321469">
              <a:buFont typeface="Arial"/>
              <a:buChar char="–"/>
              <a:defRPr sz="2025"/>
            </a:lvl2pPr>
            <a:lvl3pPr marL="1000125" indent="-321469">
              <a:buFont typeface="Arial"/>
              <a:defRPr sz="1800"/>
            </a:lvl3pPr>
            <a:lvl4pPr marL="1250156" indent="-321469">
              <a:buFont typeface="Arial"/>
              <a:buChar char="–"/>
              <a:defRPr sz="1463"/>
            </a:lvl4pPr>
            <a:lvl5pPr marL="1500188" indent="-321469">
              <a:buFont typeface="Arial"/>
              <a:buChar char="»"/>
              <a:defRPr sz="1463"/>
            </a:lvl5pPr>
          </a:lstStyle>
          <a:p>
            <a:pPr lvl="0">
              <a:defRPr sz="1800">
                <a:solidFill>
                  <a:srgbClr val="000000"/>
                </a:solidFill>
                <a:uFillTx/>
              </a:defRPr>
            </a:pPr>
            <a:r>
              <a:rPr sz="2363">
                <a:solidFill>
                  <a:srgbClr val="FFFFFF"/>
                </a:solidFill>
                <a:uFill>
                  <a:solidFill>
                    <a:srgbClr val="FFFFFF"/>
                  </a:solidFill>
                </a:uFill>
              </a:rPr>
              <a:t>正文级别 1</a:t>
            </a:r>
          </a:p>
          <a:p>
            <a:pPr lvl="1">
              <a:defRPr sz="1800">
                <a:solidFill>
                  <a:srgbClr val="000000"/>
                </a:solidFill>
                <a:uFillTx/>
              </a:defRPr>
            </a:pPr>
            <a:r>
              <a:rPr sz="2025">
                <a:solidFill>
                  <a:srgbClr val="FFFFFF"/>
                </a:solidFill>
                <a:uFill>
                  <a:solidFill>
                    <a:srgbClr val="FFFFFF"/>
                  </a:solidFill>
                </a:uFill>
              </a:rPr>
              <a:t>正文级别 2</a:t>
            </a:r>
          </a:p>
          <a:p>
            <a:pPr lvl="2">
              <a:defRPr sz="1800">
                <a:solidFill>
                  <a:srgbClr val="000000"/>
                </a:solidFill>
                <a:uFillTx/>
              </a:defRPr>
            </a:pPr>
            <a:r>
              <a:rPr sz="1800">
                <a:solidFill>
                  <a:srgbClr val="FFFFFF"/>
                </a:solidFill>
                <a:uFill>
                  <a:solidFill>
                    <a:srgbClr val="FFFFFF"/>
                  </a:solidFill>
                </a:uFill>
              </a:rPr>
              <a:t>正文级别 3</a:t>
            </a:r>
          </a:p>
          <a:p>
            <a:pPr lvl="3">
              <a:defRPr sz="1800">
                <a:solidFill>
                  <a:srgbClr val="000000"/>
                </a:solidFill>
                <a:uFillTx/>
              </a:defRPr>
            </a:pPr>
            <a:r>
              <a:rPr sz="1463">
                <a:solidFill>
                  <a:srgbClr val="FFFFFF"/>
                </a:solidFill>
                <a:uFill>
                  <a:solidFill>
                    <a:srgbClr val="FFFFFF"/>
                  </a:solidFill>
                </a:uFill>
              </a:rPr>
              <a:t>正文级别 4</a:t>
            </a:r>
          </a:p>
          <a:p>
            <a:pPr lvl="4">
              <a:defRPr sz="1800">
                <a:solidFill>
                  <a:srgbClr val="000000"/>
                </a:solidFill>
                <a:uFillTx/>
              </a:defRPr>
            </a:pPr>
            <a:r>
              <a:rPr sz="1463">
                <a:solidFill>
                  <a:srgbClr val="FFFFFF"/>
                </a:solidFill>
                <a:uFill>
                  <a:solidFill>
                    <a:srgbClr val="FFFFFF"/>
                  </a:solidFill>
                </a:uFill>
              </a:rPr>
              <a:t>正文级别 5</a:t>
            </a:r>
          </a:p>
        </p:txBody>
      </p:sp>
    </p:spTree>
    <p:extLst>
      <p:ext uri="{BB962C8B-B14F-4D97-AF65-F5344CB8AC3E}">
        <p14:creationId xmlns:p14="http://schemas.microsoft.com/office/powerpoint/2010/main" val="155399325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9"/>
            <a:ext cx="7772400" cy="1470025"/>
          </a:xfrm>
        </p:spPr>
        <p:txBody>
          <a:bodyPr/>
          <a:lstStyle>
            <a:lvl1pPr>
              <a:defRPr>
                <a:solidFill>
                  <a:schemeClr val="bg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eaLnBrk="1" hangingPunct="1"/>
            <a:fld id="{D14D43DB-4199-4FFB-8C51-FEA478C12FFC}"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eaLnBrk="1" hangingPunct="1"/>
            <a:fld id="{297E1B1E-A706-4137-B733-96AF4C970983}"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23980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3300"/>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eaLnBrk="1" hangingPunct="1"/>
            <a:fld id="{2677B371-83A8-4DD0-B481-73CCFCA173A2}"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eaLnBrk="1" hangingPunct="1"/>
            <a:fld id="{D5530244-EE6E-4271-AEEF-2DC6112BC53C}"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075154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eaLnBrk="1" hangingPunct="1"/>
            <a:fld id="{4DC183CA-EFDF-4E53-A0D7-54C8ECCD9DC1}"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eaLnBrk="1" hangingPunct="1"/>
            <a:fld id="{5D13D4FB-8DAC-45BD-BCC3-74AF48D45F62}"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295100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eaLnBrk="1" hangingPunct="1"/>
            <a:fld id="{C3A0B381-DE36-4604-8C61-86AB8C7DE8C3}" type="datetimeFigureOut">
              <a:rPr kumimoji="0" lang="zh-CN" altLang="en-US" smtClean="0"/>
              <a:pPr eaLnBrk="1" hangingPunct="1"/>
              <a:t>2016/10/8</a:t>
            </a:fld>
            <a:endParaRPr kumimoji="0" lang="en-US" altLang="zh-CN"/>
          </a:p>
        </p:txBody>
      </p:sp>
      <p:sp>
        <p:nvSpPr>
          <p:cNvPr id="6"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eaLnBrk="1" hangingPunct="1"/>
            <a:fld id="{174098E8-DE99-40EC-96EF-BDC0B354429D}"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009610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1"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eaLnBrk="1" hangingPunct="1"/>
            <a:fld id="{15C329C8-1394-47ED-A376-6BCF237097AD}" type="datetimeFigureOut">
              <a:rPr kumimoji="0" lang="zh-CN" altLang="en-US" smtClean="0"/>
              <a:pPr eaLnBrk="1" hangingPunct="1"/>
              <a:t>2016/10/8</a:t>
            </a:fld>
            <a:endParaRPr kumimoji="0" lang="en-US" altLang="zh-CN"/>
          </a:p>
        </p:txBody>
      </p:sp>
      <p:sp>
        <p:nvSpPr>
          <p:cNvPr id="8"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eaLnBrk="1" hangingPunct="1"/>
            <a:fld id="{A7B2A71D-C0A8-4425-B57E-9A5C81FDC5D4}"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233975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eaLnBrk="1" hangingPunct="1"/>
            <a:fld id="{E2862402-DA60-4E4D-A845-46052719B091}" type="datetimeFigureOut">
              <a:rPr kumimoji="0" lang="zh-CN" altLang="en-US" smtClean="0"/>
              <a:pPr eaLnBrk="1" hangingPunct="1"/>
              <a:t>2016/10/8</a:t>
            </a:fld>
            <a:endParaRPr kumimoji="0" lang="en-US" altLang="zh-CN"/>
          </a:p>
        </p:txBody>
      </p:sp>
      <p:sp>
        <p:nvSpPr>
          <p:cNvPr id="4"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eaLnBrk="1" hangingPunct="1"/>
            <a:fld id="{9682223A-D9C8-43B2-B911-CAABE33A4CD6}"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4176853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eaLnBrk="1" hangingPunct="1"/>
            <a:fld id="{EE3E1918-37B5-4449-99A8-B3692E523FFA}" type="datetimeFigureOut">
              <a:rPr kumimoji="0" lang="zh-CN" altLang="en-US" smtClean="0"/>
              <a:pPr eaLnBrk="1" hangingPunct="1"/>
              <a:t>2016/10/8</a:t>
            </a:fld>
            <a:endParaRPr kumimoji="0" lang="en-US" altLang="zh-CN"/>
          </a:p>
        </p:txBody>
      </p:sp>
      <p:sp>
        <p:nvSpPr>
          <p:cNvPr id="3"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eaLnBrk="1" hangingPunct="1"/>
            <a:fld id="{54586A3B-CC13-4F52-98EF-E76C3D2C344D}"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91574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kumimoji="1"/>
            </a:lvl1pPr>
          </a:lstStyle>
          <a:p>
            <a:pPr>
              <a:defRPr/>
            </a:pPr>
            <a:fld id="{2D48CD4C-DF15-4F4F-AEA7-B9064609D97A}" type="slidenum">
              <a:rPr lang="en-US" altLang="zh-CN"/>
              <a:pPr>
                <a:defRPr/>
              </a:pPr>
              <a:t>‹#›</a:t>
            </a:fld>
            <a:endParaRPr lang="en-US" altLang="zh-CN"/>
          </a:p>
        </p:txBody>
      </p:sp>
    </p:spTree>
    <p:extLst>
      <p:ext uri="{BB962C8B-B14F-4D97-AF65-F5344CB8AC3E}">
        <p14:creationId xmlns:p14="http://schemas.microsoft.com/office/powerpoint/2010/main" val="29113946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6"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eaLnBrk="1" hangingPunct="1"/>
            <a:fld id="{FC0CA539-F604-46CB-A38F-759A8C182C85}" type="datetimeFigureOut">
              <a:rPr kumimoji="0" lang="zh-CN" altLang="en-US" smtClean="0"/>
              <a:pPr eaLnBrk="1" hangingPunct="1"/>
              <a:t>2016/10/8</a:t>
            </a:fld>
            <a:endParaRPr kumimoji="0" lang="en-US" altLang="zh-CN"/>
          </a:p>
        </p:txBody>
      </p:sp>
      <p:sp>
        <p:nvSpPr>
          <p:cNvPr id="6"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eaLnBrk="1" hangingPunct="1"/>
            <a:fld id="{584E76C4-6B58-4976-B42E-70980FAF3F96}"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57394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eaLnBrk="1" hangingPunct="1"/>
            <a:fld id="{AE6B459D-76DA-447C-A3F5-332F5E1B0257}" type="datetimeFigureOut">
              <a:rPr kumimoji="0" lang="zh-CN" altLang="en-US" smtClean="0"/>
              <a:pPr eaLnBrk="1" hangingPunct="1"/>
              <a:t>2016/10/8</a:t>
            </a:fld>
            <a:endParaRPr kumimoji="0" lang="en-US" altLang="zh-CN"/>
          </a:p>
        </p:txBody>
      </p:sp>
      <p:sp>
        <p:nvSpPr>
          <p:cNvPr id="6"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eaLnBrk="1" hangingPunct="1"/>
            <a:fld id="{DACD5D7D-15F2-4523-A02E-D1805AA5B097}"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08469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eaLnBrk="1" hangingPunct="1"/>
            <a:fld id="{ECEB8516-7428-4304-9A30-ED1C0D455189}"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eaLnBrk="1" hangingPunct="1"/>
            <a:fld id="{A4DD3FB3-96C0-4381-9560-8CACF8FB3C42}"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3374674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eaLnBrk="1" hangingPunct="1"/>
            <a:fld id="{53193BF8-21C1-480D-BC6F-E3DA435E3080}"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11"/>
          </p:nvPr>
        </p:nvSpPr>
        <p:spPr/>
        <p:txBody>
          <a:bodyPr/>
          <a:lstStyle>
            <a:lvl1pPr>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eaLnBrk="1" hangingPunct="1"/>
            <a:fld id="{BEEC5752-5603-46EA-8EF0-C119893F64CE}"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427449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5"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kumimoji="1"/>
            </a:lvl1pPr>
          </a:lstStyle>
          <a:p>
            <a:pPr>
              <a:defRPr/>
            </a:pPr>
            <a:fld id="{186EBD0E-296A-4F40-B26A-3BC1A92B8A79}" type="slidenum">
              <a:rPr lang="en-US" altLang="zh-CN"/>
              <a:pPr>
                <a:defRPr/>
              </a:pPr>
              <a:t>‹#›</a:t>
            </a:fld>
            <a:endParaRPr lang="en-US" altLang="zh-CN"/>
          </a:p>
        </p:txBody>
      </p:sp>
    </p:spTree>
    <p:extLst>
      <p:ext uri="{BB962C8B-B14F-4D97-AF65-F5344CB8AC3E}">
        <p14:creationId xmlns:p14="http://schemas.microsoft.com/office/powerpoint/2010/main" val="328261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kumimoji="1"/>
            </a:lvl1pPr>
          </a:lstStyle>
          <a:p>
            <a:pPr>
              <a:defRPr/>
            </a:pPr>
            <a:fld id="{50F9A0B9-6316-4F3A-A02B-0A84F0400CCE}" type="slidenum">
              <a:rPr lang="en-US" altLang="zh-CN"/>
              <a:pPr>
                <a:defRPr/>
              </a:pPr>
              <a:t>‹#›</a:t>
            </a:fld>
            <a:endParaRPr lang="en-US" altLang="zh-CN"/>
          </a:p>
        </p:txBody>
      </p:sp>
    </p:spTree>
    <p:extLst>
      <p:ext uri="{BB962C8B-B14F-4D97-AF65-F5344CB8AC3E}">
        <p14:creationId xmlns:p14="http://schemas.microsoft.com/office/powerpoint/2010/main" val="147510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8"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kumimoji="1"/>
            </a:lvl1pPr>
          </a:lstStyle>
          <a:p>
            <a:pPr>
              <a:defRPr/>
            </a:pPr>
            <a:fld id="{88B84083-0070-4748-AF78-41C45005B9F1}" type="slidenum">
              <a:rPr lang="en-US" altLang="zh-CN"/>
              <a:pPr>
                <a:defRPr/>
              </a:pPr>
              <a:t>‹#›</a:t>
            </a:fld>
            <a:endParaRPr lang="en-US" altLang="zh-CN"/>
          </a:p>
        </p:txBody>
      </p:sp>
    </p:spTree>
    <p:extLst>
      <p:ext uri="{BB962C8B-B14F-4D97-AF65-F5344CB8AC3E}">
        <p14:creationId xmlns:p14="http://schemas.microsoft.com/office/powerpoint/2010/main" val="314475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4"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kumimoji="1"/>
            </a:lvl1pPr>
          </a:lstStyle>
          <a:p>
            <a:pPr>
              <a:defRPr/>
            </a:pPr>
            <a:fld id="{1ED0C088-781B-4380-8049-976D2F9142A1}" type="slidenum">
              <a:rPr lang="en-US" altLang="zh-CN"/>
              <a:pPr>
                <a:defRPr/>
              </a:pPr>
              <a:t>‹#›</a:t>
            </a:fld>
            <a:endParaRPr lang="en-US" altLang="zh-CN"/>
          </a:p>
        </p:txBody>
      </p:sp>
    </p:spTree>
    <p:extLst>
      <p:ext uri="{BB962C8B-B14F-4D97-AF65-F5344CB8AC3E}">
        <p14:creationId xmlns:p14="http://schemas.microsoft.com/office/powerpoint/2010/main" val="63594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3"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kumimoji="1"/>
            </a:lvl1pPr>
          </a:lstStyle>
          <a:p>
            <a:pPr>
              <a:defRPr/>
            </a:pPr>
            <a:fld id="{2F9FC241-29FF-4547-87EE-7FF58E04BA4C}" type="slidenum">
              <a:rPr lang="en-US" altLang="zh-CN"/>
              <a:pPr>
                <a:defRPr/>
              </a:pPr>
              <a:t>‹#›</a:t>
            </a:fld>
            <a:endParaRPr lang="en-US" altLang="zh-CN"/>
          </a:p>
        </p:txBody>
      </p:sp>
    </p:spTree>
    <p:extLst>
      <p:ext uri="{BB962C8B-B14F-4D97-AF65-F5344CB8AC3E}">
        <p14:creationId xmlns:p14="http://schemas.microsoft.com/office/powerpoint/2010/main" val="304252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kumimoji="1"/>
            </a:lvl1pPr>
          </a:lstStyle>
          <a:p>
            <a:pPr>
              <a:defRPr/>
            </a:pPr>
            <a:fld id="{FFF2CE90-5B29-4220-B754-1A3D7934B36B}" type="slidenum">
              <a:rPr lang="en-US" altLang="zh-CN"/>
              <a:pPr>
                <a:defRPr/>
              </a:pPr>
              <a:t>‹#›</a:t>
            </a:fld>
            <a:endParaRPr lang="en-US" altLang="zh-CN"/>
          </a:p>
        </p:txBody>
      </p:sp>
    </p:spTree>
    <p:extLst>
      <p:ext uri="{BB962C8B-B14F-4D97-AF65-F5344CB8AC3E}">
        <p14:creationId xmlns:p14="http://schemas.microsoft.com/office/powerpoint/2010/main" val="3886087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kumimoji="1"/>
            </a:lvl1pPr>
          </a:lstStyle>
          <a:p>
            <a:pPr>
              <a:defRPr/>
            </a:pPr>
            <a:endParaRPr lang="en-US" altLang="zh-CN"/>
          </a:p>
        </p:txBody>
      </p:sp>
      <p:sp>
        <p:nvSpPr>
          <p:cNvPr id="6" name="Rectangle 5"/>
          <p:cNvSpPr>
            <a:spLocks noGrp="1" noChangeArrowheads="1"/>
          </p:cNvSpPr>
          <p:nvPr>
            <p:ph type="ftr" sz="quarter" idx="11"/>
          </p:nvPr>
        </p:nvSpPr>
        <p:spPr/>
        <p:txBody>
          <a:bodyPr/>
          <a:lstStyle>
            <a:lvl1pPr>
              <a:defRPr kumimoji="1"/>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kumimoji="1"/>
            </a:lvl1pPr>
          </a:lstStyle>
          <a:p>
            <a:pPr>
              <a:defRPr/>
            </a:pPr>
            <a:fld id="{8057BF27-9377-46A5-9F51-485896B74E2A}" type="slidenum">
              <a:rPr lang="en-US" altLang="zh-CN"/>
              <a:pPr>
                <a:defRPr/>
              </a:pPr>
              <a:t>‹#›</a:t>
            </a:fld>
            <a:endParaRPr lang="en-US" altLang="zh-CN"/>
          </a:p>
        </p:txBody>
      </p:sp>
    </p:spTree>
    <p:extLst>
      <p:ext uri="{BB962C8B-B14F-4D97-AF65-F5344CB8AC3E}">
        <p14:creationId xmlns:p14="http://schemas.microsoft.com/office/powerpoint/2010/main" val="2177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2676"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Times New Roman" pitchFamily="18" charset="0"/>
              </a:defRPr>
            </a:lvl1pPr>
          </a:lstStyle>
          <a:p>
            <a:pPr>
              <a:defRPr/>
            </a:pPr>
            <a:endParaRPr lang="en-US" altLang="zh-CN"/>
          </a:p>
        </p:txBody>
      </p:sp>
      <p:sp>
        <p:nvSpPr>
          <p:cNvPr id="412677" name="Rectangle 5"/>
          <p:cNvSpPr>
            <a:spLocks noGrp="1" noChangeArrowheads="1"/>
          </p:cNvSpPr>
          <p:nvPr>
            <p:ph type="ftr" sz="quarter" idx="3"/>
          </p:nvPr>
        </p:nvSpPr>
        <p:spPr bwMode="auto">
          <a:xfrm>
            <a:off x="5397500" y="6413500"/>
            <a:ext cx="28956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200">
                <a:solidFill>
                  <a:srgbClr val="000000"/>
                </a:solidFill>
                <a:latin typeface="Arial" pitchFamily="34" charset="0"/>
              </a:defRPr>
            </a:lvl1pPr>
          </a:lstStyle>
          <a:p>
            <a:pPr>
              <a:defRPr/>
            </a:pPr>
            <a:endParaRPr lang="en-US" altLang="zh-CN"/>
          </a:p>
        </p:txBody>
      </p:sp>
      <p:sp>
        <p:nvSpPr>
          <p:cNvPr id="412678" name="Rectangle 6"/>
          <p:cNvSpPr>
            <a:spLocks noGrp="1" noChangeArrowheads="1"/>
          </p:cNvSpPr>
          <p:nvPr>
            <p:ph type="sldNum" sz="quarter" idx="4"/>
          </p:nvPr>
        </p:nvSpPr>
        <p:spPr bwMode="auto">
          <a:xfrm>
            <a:off x="8101013" y="6413500"/>
            <a:ext cx="674687"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200">
                <a:solidFill>
                  <a:srgbClr val="000000"/>
                </a:solidFill>
                <a:latin typeface="Arial" pitchFamily="34" charset="0"/>
              </a:defRPr>
            </a:lvl1pPr>
          </a:lstStyle>
          <a:p>
            <a:pPr>
              <a:defRPr/>
            </a:pPr>
            <a:fld id="{3D8D55D1-5EDE-468A-9A30-1B41BE6A62B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eaLnBrk="1" hangingPunct="1"/>
            <a:fld id="{F0B5ABD4-5F2F-47E6-9F0C-C12F50CB25EE}" type="datetimeFigureOut">
              <a:rPr kumimoji="0" lang="zh-CN" altLang="en-US" smtClean="0"/>
              <a:pPr eaLnBrk="1" hangingPunct="1"/>
              <a:t>2016/10/8</a:t>
            </a:fld>
            <a:endParaRPr kumimoji="0" lang="en-US" altLang="zh-CN"/>
          </a:p>
        </p:txBody>
      </p:sp>
      <p:sp>
        <p:nvSpPr>
          <p:cNvPr id="5" name="页脚占位符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eaLnBrk="1" hangingPunct="1">
              <a:defRPr/>
            </a:pPr>
            <a:endParaRPr kumimoji="0"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eaLnBrk="1" hangingPunct="1"/>
            <a:fld id="{BC167FA3-CF67-4890-B10E-B8ECA3317228}" type="slidenum">
              <a:rPr kumimoji="0" lang="zh-CN" altLang="en-US" smtClean="0"/>
              <a:pPr eaLnBrk="1" hangingPunct="1"/>
              <a:t>‹#›</a:t>
            </a:fld>
            <a:endParaRPr kumimoji="0" lang="en-US" altLang="zh-CN"/>
          </a:p>
        </p:txBody>
      </p:sp>
    </p:spTree>
    <p:extLst>
      <p:ext uri="{BB962C8B-B14F-4D97-AF65-F5344CB8AC3E}">
        <p14:creationId xmlns:p14="http://schemas.microsoft.com/office/powerpoint/2010/main" val="1135044894"/>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Lst>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p:cNvSpPr>
            <a:spLocks noChangeArrowheads="1"/>
          </p:cNvSpPr>
          <p:nvPr/>
        </p:nvSpPr>
        <p:spPr bwMode="auto">
          <a:xfrm>
            <a:off x="539552" y="1556792"/>
            <a:ext cx="8115300" cy="247332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anchor="ct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0" hangingPunct="0"/>
            <a:r>
              <a:rPr lang="zh-CN" altLang="en-US" sz="4000" b="1" dirty="0" smtClean="0">
                <a:solidFill>
                  <a:srgbClr val="3333FF"/>
                </a:solidFill>
                <a:latin typeface="Comic Sans MS" pitchFamily="66" charset="0"/>
              </a:rPr>
              <a:t>小</a:t>
            </a:r>
            <a:r>
              <a:rPr lang="zh-CN" altLang="en-US" sz="4000" b="1" dirty="0" smtClean="0">
                <a:solidFill>
                  <a:srgbClr val="3333FF"/>
                </a:solidFill>
                <a:latin typeface="Comic Sans MS" pitchFamily="66" charset="0"/>
              </a:rPr>
              <a:t>世界现象</a:t>
            </a:r>
            <a:endParaRPr lang="en-US" altLang="zh-CN" sz="4000" b="1" dirty="0" smtClean="0">
              <a:solidFill>
                <a:srgbClr val="3333FF"/>
              </a:solidFill>
              <a:latin typeface="Comic Sans MS" pitchFamily="66" charset="0"/>
            </a:endParaRPr>
          </a:p>
          <a:p>
            <a:pPr algn="ctr"/>
            <a:r>
              <a:rPr lang="en-US" altLang="zh-CN" sz="4000" b="1" dirty="0">
                <a:solidFill>
                  <a:srgbClr val="3333FF"/>
                </a:solidFill>
                <a:latin typeface="Comic Sans MS" pitchFamily="66" charset="0"/>
              </a:rPr>
              <a:t>The Small-World Phenomenon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六度分隔</a:t>
            </a:r>
            <a:r>
              <a:rPr lang="en-US" altLang="zh-CN" dirty="0">
                <a:ea typeface="宋体" pitchFamily="2" charset="-122"/>
              </a:rPr>
              <a:t>—</a:t>
            </a:r>
            <a:r>
              <a:rPr lang="zh-CN" altLang="en-US" dirty="0">
                <a:ea typeface="宋体" pitchFamily="2" charset="-122"/>
              </a:rPr>
              <a:t>埃尔德什数</a:t>
            </a:r>
            <a:endParaRPr lang="zh-CN" altLang="en-US" dirty="0"/>
          </a:p>
        </p:txBody>
      </p:sp>
      <p:sp>
        <p:nvSpPr>
          <p:cNvPr id="3" name="内容占位符 2"/>
          <p:cNvSpPr>
            <a:spLocks noGrp="1"/>
          </p:cNvSpPr>
          <p:nvPr>
            <p:ph idx="1"/>
          </p:nvPr>
        </p:nvSpPr>
        <p:spPr/>
        <p:txBody>
          <a:bodyPr/>
          <a:lstStyle/>
          <a:p>
            <a:r>
              <a:rPr lang="en-US" altLang="zh-CN" dirty="0"/>
              <a:t>Kong, </a:t>
            </a:r>
            <a:r>
              <a:rPr lang="en-US" altLang="zh-CN" dirty="0" smtClean="0"/>
              <a:t>Xiangjie(PRC-ZHJ-CTP)</a:t>
            </a:r>
            <a:r>
              <a:rPr lang="en-US" altLang="zh-CN" dirty="0" smtClean="0">
                <a:sym typeface="Wingdings" panose="05000000000000000000" pitchFamily="2" charset="2"/>
              </a:rPr>
              <a:t></a:t>
            </a:r>
            <a:r>
              <a:rPr lang="en-US" altLang="zh-CN" dirty="0" smtClean="0"/>
              <a:t>Sun</a:t>
            </a:r>
            <a:r>
              <a:rPr lang="en-US" altLang="zh-CN" dirty="0"/>
              <a:t>, </a:t>
            </a:r>
            <a:r>
              <a:rPr lang="en-US" altLang="zh-CN" dirty="0" err="1"/>
              <a:t>Youxian</a:t>
            </a:r>
            <a:r>
              <a:rPr lang="en-US" altLang="zh-CN" dirty="0"/>
              <a:t>(PRC-ZHJ-CTP</a:t>
            </a:r>
            <a:r>
              <a:rPr lang="en-US" altLang="zh-CN" dirty="0" smtClean="0"/>
              <a:t>)</a:t>
            </a:r>
            <a:r>
              <a:rPr lang="en-US" altLang="zh-CN" dirty="0">
                <a:sym typeface="Wingdings" panose="05000000000000000000" pitchFamily="2" charset="2"/>
              </a:rPr>
              <a:t> </a:t>
            </a:r>
            <a:r>
              <a:rPr lang="en-US" altLang="zh-CN" dirty="0" smtClean="0">
                <a:sym typeface="Wingdings" panose="05000000000000000000" pitchFamily="2" charset="2"/>
              </a:rPr>
              <a:t></a:t>
            </a:r>
            <a:r>
              <a:rPr lang="en-US" altLang="zh-CN" dirty="0"/>
              <a:t> Zhang, </a:t>
            </a:r>
            <a:r>
              <a:rPr lang="en-US" altLang="zh-CN" dirty="0" err="1"/>
              <a:t>Zhong</a:t>
            </a:r>
            <a:r>
              <a:rPr lang="en-US" altLang="zh-CN" dirty="0"/>
              <a:t> Jun(PRC-JTU-AC</a:t>
            </a:r>
            <a:r>
              <a:rPr lang="en-US" altLang="zh-CN" dirty="0" smtClean="0"/>
              <a:t>)</a:t>
            </a:r>
            <a:r>
              <a:rPr lang="en-US" altLang="zh-CN" dirty="0"/>
              <a:t> </a:t>
            </a:r>
            <a:r>
              <a:rPr lang="en-US" altLang="zh-CN" dirty="0">
                <a:sym typeface="Wingdings" panose="05000000000000000000" pitchFamily="2" charset="2"/>
              </a:rPr>
              <a:t> </a:t>
            </a:r>
            <a:r>
              <a:rPr lang="en-US" altLang="zh-CN" dirty="0" smtClean="0"/>
              <a:t>Liu</a:t>
            </a:r>
            <a:r>
              <a:rPr lang="en-US" altLang="zh-CN" dirty="0"/>
              <a:t>, Wan </a:t>
            </a:r>
            <a:r>
              <a:rPr lang="en-US" altLang="zh-CN" dirty="0" err="1"/>
              <a:t>Quan</a:t>
            </a:r>
            <a:r>
              <a:rPr lang="en-US" altLang="zh-CN" dirty="0"/>
              <a:t>(PRC-QTC-AU</a:t>
            </a:r>
            <a:r>
              <a:rPr lang="en-US" altLang="zh-CN" dirty="0" smtClean="0"/>
              <a:t>)</a:t>
            </a:r>
            <a:r>
              <a:rPr lang="en-US" altLang="zh-CN" dirty="0"/>
              <a:t> </a:t>
            </a:r>
            <a:r>
              <a:rPr lang="en-US" altLang="zh-CN" dirty="0" smtClean="0"/>
              <a:t>)</a:t>
            </a:r>
            <a:r>
              <a:rPr lang="en-US" altLang="zh-CN" dirty="0">
                <a:sym typeface="Wingdings" panose="05000000000000000000" pitchFamily="2" charset="2"/>
              </a:rPr>
              <a:t> </a:t>
            </a:r>
            <a:r>
              <a:rPr lang="en-US" altLang="zh-CN" dirty="0" smtClean="0"/>
              <a:t> </a:t>
            </a:r>
            <a:r>
              <a:rPr lang="en-US" altLang="zh-CN" dirty="0" err="1"/>
              <a:t>Caccetta</a:t>
            </a:r>
            <a:r>
              <a:rPr lang="en-US" altLang="zh-CN" dirty="0"/>
              <a:t>, Louis(5-CUR-MS)</a:t>
            </a:r>
            <a:r>
              <a:rPr lang="en-US" altLang="zh-CN" dirty="0" smtClean="0"/>
              <a:t> </a:t>
            </a:r>
            <a:r>
              <a:rPr lang="en-US" altLang="zh-CN" dirty="0">
                <a:sym typeface="Wingdings" panose="05000000000000000000" pitchFamily="2" charset="2"/>
              </a:rPr>
              <a:t> </a:t>
            </a:r>
            <a:r>
              <a:rPr lang="en-US" altLang="zh-CN" dirty="0" err="1" smtClean="0"/>
              <a:t>Erdős</a:t>
            </a:r>
            <a:r>
              <a:rPr lang="en-US" altLang="zh-CN" dirty="0"/>
              <a:t>, P.(H-AOS)</a:t>
            </a:r>
          </a:p>
          <a:p>
            <a:r>
              <a:rPr lang="en-US" altLang="zh-CN" dirty="0" smtClean="0"/>
              <a:t>http</a:t>
            </a:r>
            <a:r>
              <a:rPr lang="en-US" altLang="zh-CN" dirty="0"/>
              <a:t>://wwwp.oakland.edu/enp/</a:t>
            </a:r>
            <a:endParaRPr lang="zh-CN" altLang="en-US" dirty="0"/>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10</a:t>
            </a:fld>
            <a:endParaRPr lang="en-US" altLang="zh-CN"/>
          </a:p>
        </p:txBody>
      </p:sp>
    </p:spTree>
    <p:extLst>
      <p:ext uri="{BB962C8B-B14F-4D97-AF65-F5344CB8AC3E}">
        <p14:creationId xmlns:p14="http://schemas.microsoft.com/office/powerpoint/2010/main" val="278697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b="0">
                <a:solidFill>
                  <a:srgbClr val="000000"/>
                </a:solidFill>
                <a:uFillTx/>
              </a:defRPr>
            </a:pPr>
            <a:r>
              <a:rPr sz="4050" dirty="0" err="1">
                <a:solidFill>
                  <a:schemeClr val="tx1"/>
                </a:solidFill>
                <a:uFill>
                  <a:solidFill>
                    <a:srgbClr val="FFFFFF"/>
                  </a:solidFill>
                </a:uFill>
                <a:latin typeface="Arial" panose="020B0604020202020204" pitchFamily="34" charset="0"/>
                <a:ea typeface="黑体" panose="02010609060101010101" pitchFamily="49" charset="-122"/>
              </a:rPr>
              <a:t>后续研究</a:t>
            </a:r>
            <a:endParaRPr sz="4050" dirty="0">
              <a:solidFill>
                <a:schemeClr val="tx1"/>
              </a:solidFill>
              <a:uFill>
                <a:solidFill>
                  <a:srgbClr val="FFFFFF"/>
                </a:solidFill>
              </a:uFill>
              <a:latin typeface="Arial" panose="020B0604020202020204" pitchFamily="34" charset="0"/>
              <a:ea typeface="黑体" panose="02010609060101010101" pitchFamily="49" charset="-122"/>
            </a:endParaRPr>
          </a:p>
        </p:txBody>
      </p:sp>
      <p:sp>
        <p:nvSpPr>
          <p:cNvPr id="20" name="Shape 20"/>
          <p:cNvSpPr>
            <a:spLocks noGrp="1"/>
          </p:cNvSpPr>
          <p:nvPr>
            <p:ph type="body" idx="1"/>
          </p:nvPr>
        </p:nvSpPr>
        <p:spPr>
          <a:prstGeom prst="rect">
            <a:avLst/>
          </a:prstGeom>
        </p:spPr>
        <p:txBody>
          <a:bodyPr/>
          <a:lstStyle/>
          <a:p>
            <a:pPr lvl="0">
              <a:defRPr sz="1800">
                <a:solidFill>
                  <a:srgbClr val="000000"/>
                </a:solidFill>
                <a:uFillTx/>
              </a:defRPr>
            </a:pPr>
            <a:r>
              <a:rPr sz="2363" dirty="0">
                <a:uFill>
                  <a:solidFill>
                    <a:srgbClr val="FFFFFF"/>
                  </a:solidFill>
                </a:uFill>
                <a:latin typeface="Arial" panose="020B0604020202020204" pitchFamily="34" charset="0"/>
                <a:ea typeface="黑体" panose="02010609060101010101" pitchFamily="49" charset="-122"/>
              </a:rPr>
              <a:t>不少重复研究，包括</a:t>
            </a:r>
            <a:r>
              <a:rPr sz="2363" dirty="0">
                <a:uFill>
                  <a:solidFill>
                    <a:srgbClr val="FFFFFF"/>
                  </a:solidFill>
                </a:uFill>
                <a:latin typeface="Arial" panose="020B0604020202020204" pitchFamily="34" charset="0"/>
                <a:ea typeface="黑体" panose="02010609060101010101" pitchFamily="49" charset="-122"/>
                <a:cs typeface="Gill Sans"/>
                <a:sym typeface="Gill Sans"/>
              </a:rPr>
              <a:t>Milgram（1970）</a:t>
            </a:r>
            <a:r>
              <a:rPr sz="2363" dirty="0">
                <a:uFill>
                  <a:solidFill>
                    <a:srgbClr val="FFFFFF"/>
                  </a:solidFill>
                </a:uFill>
                <a:latin typeface="Arial" panose="020B0604020202020204" pitchFamily="34" charset="0"/>
                <a:ea typeface="黑体" panose="02010609060101010101" pitchFamily="49" charset="-122"/>
              </a:rPr>
              <a:t>自己</a:t>
            </a:r>
          </a:p>
          <a:p>
            <a:pPr lvl="0">
              <a:defRPr sz="1800">
                <a:solidFill>
                  <a:srgbClr val="000000"/>
                </a:solidFill>
                <a:uFillTx/>
              </a:defRPr>
            </a:pPr>
            <a:r>
              <a:rPr sz="2363" dirty="0" err="1">
                <a:uFill>
                  <a:solidFill>
                    <a:srgbClr val="FFFFFF"/>
                  </a:solidFill>
                </a:uFill>
                <a:latin typeface="Arial" panose="020B0604020202020204" pitchFamily="34" charset="0"/>
                <a:ea typeface="黑体" panose="02010609060101010101" pitchFamily="49" charset="-122"/>
              </a:rPr>
              <a:t>拓展</a:t>
            </a:r>
            <a:endParaRPr sz="2363"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运用书信所做的研究具有重复性，电子邮件呢</a:t>
            </a:r>
            <a:r>
              <a:rPr sz="2400" dirty="0">
                <a:uFill>
                  <a:solidFill>
                    <a:srgbClr val="FFFFFF"/>
                  </a:solidFill>
                </a:uFill>
                <a:latin typeface="Arial" panose="020B0604020202020204" pitchFamily="34" charset="0"/>
                <a:ea typeface="黑体" panose="02010609060101010101" pitchFamily="49" charset="-122"/>
              </a:rPr>
              <a:t>？</a:t>
            </a: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cs typeface="Gill Sans"/>
                <a:sym typeface="Gill Sans"/>
              </a:rPr>
              <a:t>Dodds</a:t>
            </a:r>
            <a:r>
              <a:rPr sz="2400" dirty="0">
                <a:uFill>
                  <a:solidFill>
                    <a:srgbClr val="FFFFFF"/>
                  </a:solidFill>
                </a:uFill>
                <a:latin typeface="Arial" panose="020B0604020202020204" pitchFamily="34" charset="0"/>
                <a:ea typeface="黑体" panose="02010609060101010101" pitchFamily="49" charset="-122"/>
                <a:cs typeface="Gill Sans"/>
                <a:sym typeface="Gill Sans"/>
              </a:rPr>
              <a:t>, </a:t>
            </a:r>
            <a:r>
              <a:rPr sz="2400" dirty="0" err="1">
                <a:uFill>
                  <a:solidFill>
                    <a:srgbClr val="FFFFFF"/>
                  </a:solidFill>
                </a:uFill>
                <a:latin typeface="Arial" panose="020B0604020202020204" pitchFamily="34" charset="0"/>
                <a:ea typeface="黑体" panose="02010609060101010101" pitchFamily="49" charset="-122"/>
                <a:cs typeface="Gill Sans"/>
                <a:sym typeface="Gill Sans"/>
              </a:rPr>
              <a:t>Muhamad</a:t>
            </a:r>
            <a:r>
              <a:rPr sz="2400" dirty="0">
                <a:uFill>
                  <a:solidFill>
                    <a:srgbClr val="FFFFFF"/>
                  </a:solidFill>
                </a:uFill>
                <a:latin typeface="Arial" panose="020B0604020202020204" pitchFamily="34" charset="0"/>
                <a:ea typeface="黑体" panose="02010609060101010101" pitchFamily="49" charset="-122"/>
                <a:cs typeface="Gill Sans"/>
                <a:sym typeface="Gill Sans"/>
              </a:rPr>
              <a:t>, and Watts（2003）</a:t>
            </a:r>
          </a:p>
          <a:p>
            <a:pPr lvl="2">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cs typeface="Gill Sans"/>
                <a:sym typeface="Gill Sans"/>
              </a:rPr>
              <a:t>60,000</a:t>
            </a:r>
            <a:r>
              <a:rPr sz="2400" dirty="0">
                <a:uFill>
                  <a:solidFill>
                    <a:srgbClr val="FFFFFF"/>
                  </a:solidFill>
                </a:uFill>
                <a:latin typeface="Arial" panose="020B0604020202020204" pitchFamily="34" charset="0"/>
                <a:ea typeface="黑体" panose="02010609060101010101" pitchFamily="49" charset="-122"/>
              </a:rPr>
              <a:t>个电子邮件用户</a:t>
            </a:r>
          </a:p>
          <a:p>
            <a:pPr lvl="2">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rPr>
              <a:t>通过给熟人转发电子邮件的方式，将邮件送达</a:t>
            </a:r>
            <a:r>
              <a:rPr sz="2400" dirty="0">
                <a:uFill>
                  <a:solidFill>
                    <a:srgbClr val="FFFFFF"/>
                  </a:solidFill>
                </a:uFill>
                <a:latin typeface="Arial" panose="020B0604020202020204" pitchFamily="34" charset="0"/>
                <a:ea typeface="黑体" panose="02010609060101010101" pitchFamily="49" charset="-122"/>
                <a:cs typeface="Gill Sans"/>
                <a:sym typeface="Gill Sans"/>
              </a:rPr>
              <a:t>13</a:t>
            </a:r>
            <a:r>
              <a:rPr sz="2400" dirty="0">
                <a:uFill>
                  <a:solidFill>
                    <a:srgbClr val="FFFFFF"/>
                  </a:solidFill>
                </a:uFill>
                <a:latin typeface="Arial" panose="020B0604020202020204" pitchFamily="34" charset="0"/>
                <a:ea typeface="黑体" panose="02010609060101010101" pitchFamily="49" charset="-122"/>
              </a:rPr>
              <a:t>个国家的</a:t>
            </a:r>
            <a:r>
              <a:rPr sz="2400" dirty="0">
                <a:uFill>
                  <a:solidFill>
                    <a:srgbClr val="FFFFFF"/>
                  </a:solidFill>
                </a:uFill>
                <a:latin typeface="Arial" panose="020B0604020202020204" pitchFamily="34" charset="0"/>
                <a:ea typeface="黑体" panose="02010609060101010101" pitchFamily="49" charset="-122"/>
                <a:cs typeface="Gill Sans"/>
                <a:sym typeface="Gill Sans"/>
              </a:rPr>
              <a:t>18</a:t>
            </a:r>
            <a:r>
              <a:rPr sz="2400" dirty="0">
                <a:uFill>
                  <a:solidFill>
                    <a:srgbClr val="FFFFFF"/>
                  </a:solidFill>
                </a:uFill>
                <a:latin typeface="Arial" panose="020B0604020202020204" pitchFamily="34" charset="0"/>
                <a:ea typeface="黑体" panose="02010609060101010101" pitchFamily="49" charset="-122"/>
              </a:rPr>
              <a:t>位收件人</a:t>
            </a: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发现</a:t>
            </a:r>
            <a:endParaRPr sz="2400" dirty="0">
              <a:uFill>
                <a:solidFill>
                  <a:srgbClr val="FFFFFF"/>
                </a:solidFill>
              </a:uFill>
              <a:latin typeface="Arial" panose="020B0604020202020204" pitchFamily="34" charset="0"/>
              <a:ea typeface="黑体" panose="02010609060101010101" pitchFamily="49" charset="-122"/>
            </a:endParaRPr>
          </a:p>
          <a:p>
            <a:pPr lvl="2">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通过认识的人，不一定有多熟悉</a:t>
            </a:r>
            <a:endParaRPr sz="2400" dirty="0">
              <a:uFill>
                <a:solidFill>
                  <a:srgbClr val="FFFFFF"/>
                </a:solidFill>
              </a:uFill>
              <a:latin typeface="Arial" panose="020B0604020202020204" pitchFamily="34" charset="0"/>
              <a:ea typeface="黑体" panose="02010609060101010101" pitchFamily="49" charset="-122"/>
            </a:endParaRPr>
          </a:p>
          <a:p>
            <a:pPr lvl="2">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rPr>
              <a:t>中间路径：</a:t>
            </a:r>
            <a:r>
              <a:rPr sz="2400" dirty="0">
                <a:uFill>
                  <a:solidFill>
                    <a:srgbClr val="FFFFFF"/>
                  </a:solidFill>
                </a:uFill>
                <a:latin typeface="Arial" panose="020B0604020202020204" pitchFamily="34" charset="0"/>
                <a:ea typeface="黑体" panose="02010609060101010101" pitchFamily="49" charset="-122"/>
                <a:cs typeface="Gill Sans"/>
                <a:sym typeface="Gill Sans"/>
              </a:rPr>
              <a:t>5-7</a:t>
            </a:r>
            <a:r>
              <a:rPr sz="2400" dirty="0">
                <a:uFill>
                  <a:solidFill>
                    <a:srgbClr val="FFFFFF"/>
                  </a:solidFill>
                </a:uFill>
                <a:latin typeface="Arial" panose="020B0604020202020204" pitchFamily="34" charset="0"/>
                <a:ea typeface="黑体" panose="02010609060101010101" pitchFamily="49" charset="-122"/>
              </a:rPr>
              <a:t>步</a:t>
            </a:r>
          </a:p>
        </p:txBody>
      </p:sp>
    </p:spTree>
    <p:extLst>
      <p:ext uri="{BB962C8B-B14F-4D97-AF65-F5344CB8AC3E}">
        <p14:creationId xmlns:p14="http://schemas.microsoft.com/office/powerpoint/2010/main" val="3835230886"/>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bldLvl="5"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b="0">
                <a:solidFill>
                  <a:srgbClr val="000000"/>
                </a:solidFill>
                <a:uFillTx/>
              </a:defRPr>
            </a:pPr>
            <a:r>
              <a:rPr sz="3263" b="1">
                <a:solidFill>
                  <a:schemeClr val="tx1"/>
                </a:solidFill>
                <a:uFill>
                  <a:solidFill>
                    <a:srgbClr val="FFFFFF"/>
                  </a:solidFill>
                </a:uFill>
              </a:rPr>
              <a:t>网页之间的“社交”</a:t>
            </a:r>
          </a:p>
        </p:txBody>
      </p:sp>
      <p:sp>
        <p:nvSpPr>
          <p:cNvPr id="25" name="Shape 25"/>
          <p:cNvSpPr>
            <a:spLocks noGrp="1"/>
          </p:cNvSpPr>
          <p:nvPr>
            <p:ph type="body" idx="1"/>
          </p:nvPr>
        </p:nvSpPr>
        <p:spPr>
          <a:xfrm>
            <a:off x="1050131" y="2135981"/>
            <a:ext cx="6765131" cy="3607594"/>
          </a:xfrm>
          <a:prstGeom prst="rect">
            <a:avLst/>
          </a:prstGeom>
        </p:spPr>
        <p:txBody>
          <a:bodyPr/>
          <a:lstStyle/>
          <a:p>
            <a:pPr lvl="0">
              <a:defRPr sz="1800">
                <a:solidFill>
                  <a:srgbClr val="000000"/>
                </a:solidFill>
                <a:uFillTx/>
              </a:defRPr>
            </a:pPr>
            <a:r>
              <a:rPr sz="2400" dirty="0" err="1">
                <a:uFill>
                  <a:solidFill>
                    <a:srgbClr val="FFFFFF"/>
                  </a:solidFill>
                </a:uFill>
              </a:rPr>
              <a:t>全球互联网超过几百亿的网页，比人口总数多</a:t>
            </a:r>
            <a:endParaRPr sz="2400" dirty="0">
              <a:uFill>
                <a:solidFill>
                  <a:srgbClr val="FFFFFF"/>
                </a:solidFill>
              </a:uFill>
            </a:endParaRPr>
          </a:p>
          <a:p>
            <a:pPr lvl="0">
              <a:defRPr sz="1800">
                <a:solidFill>
                  <a:srgbClr val="000000"/>
                </a:solidFill>
                <a:uFillTx/>
              </a:defRPr>
            </a:pPr>
            <a:r>
              <a:rPr sz="2400" dirty="0" err="1">
                <a:uFill>
                  <a:solidFill>
                    <a:srgbClr val="FFFFFF"/>
                  </a:solidFill>
                </a:uFill>
              </a:rPr>
              <a:t>问题</a:t>
            </a:r>
            <a:endParaRPr sz="2400" dirty="0">
              <a:uFill>
                <a:solidFill>
                  <a:srgbClr val="FFFFFF"/>
                </a:solidFill>
              </a:uFill>
            </a:endParaRPr>
          </a:p>
          <a:p>
            <a:pPr lvl="1">
              <a:defRPr sz="1800">
                <a:solidFill>
                  <a:srgbClr val="000000"/>
                </a:solidFill>
                <a:uFillTx/>
              </a:defRPr>
            </a:pPr>
            <a:r>
              <a:rPr sz="2400" dirty="0" err="1">
                <a:uFill>
                  <a:solidFill>
                    <a:srgbClr val="FFFFFF"/>
                  </a:solidFill>
                </a:uFill>
              </a:rPr>
              <a:t>网页之间，有怎样的关系，也有“小世界”现象吗</a:t>
            </a:r>
            <a:r>
              <a:rPr sz="2400" dirty="0">
                <a:uFill>
                  <a:solidFill>
                    <a:srgbClr val="FFFFFF"/>
                  </a:solidFill>
                </a:uFill>
              </a:rPr>
              <a:t>？</a:t>
            </a:r>
          </a:p>
          <a:p>
            <a:pPr lvl="0">
              <a:defRPr sz="1800">
                <a:solidFill>
                  <a:srgbClr val="000000"/>
                </a:solidFill>
                <a:uFillTx/>
              </a:defRPr>
            </a:pPr>
            <a:r>
              <a:rPr sz="2400" dirty="0">
                <a:uFill>
                  <a:solidFill>
                    <a:srgbClr val="FFFFFF"/>
                  </a:solidFill>
                </a:uFill>
                <a:latin typeface="Gill Sans"/>
                <a:ea typeface="Gill Sans"/>
                <a:cs typeface="Gill Sans"/>
                <a:sym typeface="Gill Sans"/>
              </a:rPr>
              <a:t>Albert, </a:t>
            </a:r>
            <a:r>
              <a:rPr sz="2400" dirty="0" err="1">
                <a:uFill>
                  <a:solidFill>
                    <a:srgbClr val="FFFFFF"/>
                  </a:solidFill>
                </a:uFill>
                <a:latin typeface="Gill Sans"/>
                <a:ea typeface="Gill Sans"/>
                <a:cs typeface="Gill Sans"/>
                <a:sym typeface="Gill Sans"/>
              </a:rPr>
              <a:t>Jeong</a:t>
            </a:r>
            <a:r>
              <a:rPr sz="2400" dirty="0">
                <a:uFill>
                  <a:solidFill>
                    <a:srgbClr val="FFFFFF"/>
                  </a:solidFill>
                </a:uFill>
                <a:latin typeface="Gill Sans"/>
                <a:ea typeface="Gill Sans"/>
                <a:cs typeface="Gill Sans"/>
                <a:sym typeface="Gill Sans"/>
              </a:rPr>
              <a:t>, Barabási（1999）</a:t>
            </a:r>
            <a:r>
              <a:rPr sz="2400" dirty="0">
                <a:uFill>
                  <a:solidFill>
                    <a:srgbClr val="FFFFFF"/>
                  </a:solidFill>
                </a:uFill>
              </a:rPr>
              <a:t>;</a:t>
            </a:r>
            <a:r>
              <a:rPr sz="2400" dirty="0">
                <a:uFill>
                  <a:solidFill>
                    <a:srgbClr val="FFFFFF"/>
                  </a:solidFill>
                </a:uFill>
                <a:latin typeface="Gill Sans"/>
                <a:ea typeface="Gill Sans"/>
                <a:cs typeface="Gill Sans"/>
                <a:sym typeface="Gill Sans"/>
              </a:rPr>
              <a:t> Barabási（2013）</a:t>
            </a:r>
            <a:r>
              <a:rPr sz="2400" dirty="0">
                <a:uFill>
                  <a:solidFill>
                    <a:srgbClr val="FFFFFF"/>
                  </a:solidFill>
                </a:uFill>
              </a:rPr>
              <a:t> </a:t>
            </a:r>
          </a:p>
          <a:p>
            <a:pPr lvl="1">
              <a:defRPr sz="1800">
                <a:solidFill>
                  <a:srgbClr val="000000"/>
                </a:solidFill>
                <a:uFillTx/>
              </a:defRPr>
            </a:pPr>
            <a:r>
              <a:rPr sz="2400" dirty="0">
                <a:uFill>
                  <a:solidFill>
                    <a:srgbClr val="FFFFFF"/>
                  </a:solidFill>
                </a:uFill>
              </a:rPr>
              <a:t>没有关系的两个网页之间的直径为</a:t>
            </a:r>
            <a:r>
              <a:rPr sz="2400" dirty="0">
                <a:uFill>
                  <a:solidFill>
                    <a:srgbClr val="FFFFFF"/>
                  </a:solidFill>
                </a:uFill>
                <a:latin typeface="Gill Sans"/>
                <a:ea typeface="Gill Sans"/>
                <a:cs typeface="Gill Sans"/>
                <a:sym typeface="Gill Sans"/>
              </a:rPr>
              <a:t>18.59</a:t>
            </a:r>
            <a:r>
              <a:rPr sz="2400" dirty="0">
                <a:uFill>
                  <a:solidFill>
                    <a:srgbClr val="FFFFFF"/>
                  </a:solidFill>
                </a:uFill>
              </a:rPr>
              <a:t>次点击</a:t>
            </a:r>
          </a:p>
        </p:txBody>
      </p:sp>
    </p:spTree>
    <p:extLst>
      <p:ext uri="{BB962C8B-B14F-4D97-AF65-F5344CB8AC3E}">
        <p14:creationId xmlns:p14="http://schemas.microsoft.com/office/powerpoint/2010/main" val="740579025"/>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smtClean="0">
                <a:latin typeface="Arial" charset="0"/>
                <a:ea typeface="黑体" pitchFamily="49" charset="-122"/>
              </a:rPr>
              <a:t>测试</a:t>
            </a:r>
            <a:r>
              <a:rPr lang="zh-CN" altLang="en-US" dirty="0" smtClean="0">
                <a:latin typeface="Arial" charset="0"/>
                <a:ea typeface="黑体" pitchFamily="49" charset="-122"/>
              </a:rPr>
              <a:t>题</a:t>
            </a:r>
          </a:p>
        </p:txBody>
      </p:sp>
      <p:sp>
        <p:nvSpPr>
          <p:cNvPr id="10243" name="内容占位符 2"/>
          <p:cNvSpPr>
            <a:spLocks noGrp="1"/>
          </p:cNvSpPr>
          <p:nvPr>
            <p:ph idx="1"/>
          </p:nvPr>
        </p:nvSpPr>
        <p:spPr>
          <a:xfrm>
            <a:off x="723900" y="2895600"/>
            <a:ext cx="7696200" cy="2057400"/>
          </a:xfrm>
        </p:spPr>
        <p:txBody>
          <a:bodyPr/>
          <a:lstStyle/>
          <a:p>
            <a:r>
              <a:rPr lang="zh-CN" altLang="en-US">
                <a:latin typeface="Arial" charset="0"/>
                <a:ea typeface="黑体" pitchFamily="49" charset="-122"/>
              </a:rPr>
              <a:t>下述说法哪些是正确的？小世界现象意味着：</a:t>
            </a:r>
            <a:endParaRPr lang="en-US" altLang="zh-CN">
              <a:latin typeface="Arial" charset="0"/>
              <a:ea typeface="黑体" pitchFamily="49" charset="-122"/>
            </a:endParaRPr>
          </a:p>
          <a:p>
            <a:pPr lvl="1"/>
            <a:r>
              <a:rPr lang="zh-CN" altLang="en-US">
                <a:latin typeface="Arial" charset="0"/>
                <a:ea typeface="黑体" pitchFamily="49" charset="-122"/>
              </a:rPr>
              <a:t>人类社会网络的直径比较小</a:t>
            </a:r>
            <a:endParaRPr lang="en-US" altLang="zh-CN">
              <a:latin typeface="Arial" charset="0"/>
              <a:ea typeface="黑体" pitchFamily="49" charset="-122"/>
            </a:endParaRPr>
          </a:p>
          <a:p>
            <a:pPr lvl="1"/>
            <a:r>
              <a:rPr lang="zh-CN" altLang="en-US">
                <a:latin typeface="Arial" charset="0"/>
                <a:ea typeface="黑体" pitchFamily="49" charset="-122"/>
              </a:rPr>
              <a:t>在人类社会网络中，人们之间的平均距离比较小</a:t>
            </a:r>
            <a:endParaRPr lang="en-US" altLang="zh-CN">
              <a:latin typeface="Arial" charset="0"/>
              <a:ea typeface="黑体" pitchFamily="49" charset="-122"/>
            </a:endParaRPr>
          </a:p>
          <a:p>
            <a:pPr lvl="1"/>
            <a:r>
              <a:rPr lang="zh-CN" altLang="en-US">
                <a:latin typeface="Arial" charset="0"/>
                <a:ea typeface="黑体" pitchFamily="49" charset="-122"/>
              </a:rPr>
              <a:t>上述都不对</a:t>
            </a:r>
            <a:endParaRPr lang="en-US" altLang="zh-CN">
              <a:latin typeface="Arial" charset="0"/>
              <a:ea typeface="黑体" pitchFamily="49" charset="-122"/>
            </a:endParaRPr>
          </a:p>
          <a:p>
            <a:pPr lvl="1"/>
            <a:endParaRPr lang="en-US" altLang="zh-CN" smtClean="0">
              <a:latin typeface="Arial" charset="0"/>
              <a:ea typeface="黑体" pitchFamily="49" charset="-122"/>
            </a:endParaRPr>
          </a:p>
          <a:p>
            <a:pPr lvl="1"/>
            <a:endParaRPr lang="zh-CN" altLang="en-US" smtClean="0">
              <a:latin typeface="Arial" charset="0"/>
              <a:ea typeface="黑体" pitchFamily="49" charset="-122"/>
            </a:endParaRPr>
          </a:p>
        </p:txBody>
      </p:sp>
    </p:spTree>
    <p:extLst>
      <p:ext uri="{BB962C8B-B14F-4D97-AF65-F5344CB8AC3E}">
        <p14:creationId xmlns:p14="http://schemas.microsoft.com/office/powerpoint/2010/main" val="2937241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152400" y="1063625"/>
            <a:ext cx="8839200" cy="857250"/>
          </a:xfrm>
        </p:spPr>
        <p:txBody>
          <a:bodyPr/>
          <a:lstStyle/>
          <a:p>
            <a:r>
              <a:rPr lang="zh-CN" altLang="en-US">
                <a:latin typeface="Arial" charset="0"/>
                <a:ea typeface="黑体" pitchFamily="49" charset="-122"/>
              </a:rPr>
              <a:t>人类社会的小世界现象</a:t>
            </a:r>
          </a:p>
        </p:txBody>
      </p:sp>
      <p:sp>
        <p:nvSpPr>
          <p:cNvPr id="5123" name="内容占位符 2"/>
          <p:cNvSpPr>
            <a:spLocks noGrp="1"/>
          </p:cNvSpPr>
          <p:nvPr>
            <p:ph idx="1"/>
          </p:nvPr>
        </p:nvSpPr>
        <p:spPr>
          <a:xfrm>
            <a:off x="457200" y="2438400"/>
            <a:ext cx="8229600" cy="2514600"/>
          </a:xfrm>
        </p:spPr>
        <p:txBody>
          <a:bodyPr/>
          <a:lstStyle/>
          <a:p>
            <a:pPr>
              <a:lnSpc>
                <a:spcPct val="110000"/>
              </a:lnSpc>
            </a:pPr>
            <a:r>
              <a:rPr lang="en-US" altLang="zh-CN">
                <a:latin typeface="Arial" charset="0"/>
                <a:ea typeface="黑体" pitchFamily="49" charset="-122"/>
              </a:rPr>
              <a:t>社会网络中</a:t>
            </a:r>
            <a:r>
              <a:rPr lang="zh-CN" altLang="en-US">
                <a:latin typeface="Arial" charset="0"/>
                <a:ea typeface="黑体" pitchFamily="49" charset="-122"/>
              </a:rPr>
              <a:t>两节点间包含丰富的短路径</a:t>
            </a:r>
            <a:endParaRPr lang="en-US" altLang="zh-CN">
              <a:latin typeface="Arial" charset="0"/>
              <a:ea typeface="黑体" pitchFamily="49" charset="-122"/>
            </a:endParaRPr>
          </a:p>
          <a:p>
            <a:pPr marL="914400" lvl="1" indent="-514350">
              <a:lnSpc>
                <a:spcPct val="110000"/>
              </a:lnSpc>
            </a:pPr>
            <a:r>
              <a:rPr lang="zh-CN" altLang="en-US">
                <a:latin typeface="Arial" charset="0"/>
                <a:ea typeface="黑体" pitchFamily="49" charset="-122"/>
              </a:rPr>
              <a:t>任意两节点间存在短路径的概率很高</a:t>
            </a:r>
            <a:endParaRPr lang="en-US" altLang="ja-JP">
              <a:latin typeface="Arial" charset="0"/>
              <a:ea typeface="黑体" pitchFamily="49" charset="-122"/>
            </a:endParaRPr>
          </a:p>
          <a:p>
            <a:pPr>
              <a:lnSpc>
                <a:spcPct val="110000"/>
              </a:lnSpc>
            </a:pPr>
            <a:r>
              <a:rPr lang="zh-CN" altLang="en-US">
                <a:latin typeface="Arial" charset="0"/>
                <a:ea typeface="黑体" pitchFamily="49" charset="-122"/>
              </a:rPr>
              <a:t>短视搜索</a:t>
            </a:r>
            <a:r>
              <a:rPr lang="en-US" altLang="zh-CN">
                <a:latin typeface="Arial" charset="0"/>
                <a:ea typeface="黑体" pitchFamily="49" charset="-122"/>
              </a:rPr>
              <a:t>能够</a:t>
            </a:r>
            <a:r>
              <a:rPr lang="zh-CN" altLang="en-US">
                <a:latin typeface="Arial" charset="0"/>
                <a:ea typeface="黑体" pitchFamily="49" charset="-122"/>
              </a:rPr>
              <a:t>有效地</a:t>
            </a:r>
            <a:r>
              <a:rPr lang="en-US" altLang="zh-CN">
                <a:latin typeface="Arial" charset="0"/>
                <a:ea typeface="黑体" pitchFamily="49" charset="-122"/>
              </a:rPr>
              <a:t>找到这些短路径</a:t>
            </a:r>
          </a:p>
          <a:p>
            <a:pPr marL="914400" lvl="1" indent="-514350">
              <a:lnSpc>
                <a:spcPct val="110000"/>
              </a:lnSpc>
            </a:pPr>
            <a:r>
              <a:rPr lang="zh-CN" altLang="en-US">
                <a:latin typeface="Arial" charset="0"/>
                <a:ea typeface="黑体" pitchFamily="49" charset="-122"/>
              </a:rPr>
              <a:t>短视搜索：在达到目标节点过程中，每一步只能看到邻居节点</a:t>
            </a:r>
            <a:endParaRPr lang="en-US" altLang="zh-CN">
              <a:latin typeface="Arial" charset="0"/>
              <a:ea typeface="黑体" pitchFamily="49" charset="-122"/>
            </a:endParaRPr>
          </a:p>
          <a:p>
            <a:endParaRPr lang="zh-CN" altLang="en-US" smtClean="0">
              <a:latin typeface="Arial" charset="0"/>
            </a:endParaRPr>
          </a:p>
        </p:txBody>
      </p:sp>
      <p:sp>
        <p:nvSpPr>
          <p:cNvPr id="2" name="矩形 1"/>
          <p:cNvSpPr>
            <a:spLocks noChangeArrowheads="1"/>
          </p:cNvSpPr>
          <p:nvPr/>
        </p:nvSpPr>
        <p:spPr bwMode="auto">
          <a:xfrm>
            <a:off x="609600" y="4953000"/>
            <a:ext cx="7848600" cy="609600"/>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defRPr/>
            </a:pPr>
            <a:r>
              <a:rPr lang="zh-CN" altLang="en-US">
                <a:solidFill>
                  <a:srgbClr val="FFFFFF"/>
                </a:solidFill>
                <a:ea typeface="黑体" pitchFamily="49" charset="-122"/>
              </a:rPr>
              <a:t>对于“十分稀疏的”社会网络来说，这并不是必然的</a:t>
            </a:r>
          </a:p>
        </p:txBody>
      </p:sp>
    </p:spTree>
    <p:extLst>
      <p:ext uri="{BB962C8B-B14F-4D97-AF65-F5344CB8AC3E}">
        <p14:creationId xmlns:p14="http://schemas.microsoft.com/office/powerpoint/2010/main" val="737361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a:r>
              <a:rPr kumimoji="0" lang="zh-CN" altLang="en-US" smtClean="0">
                <a:latin typeface="Arial" charset="0"/>
                <a:ea typeface="黑体" pitchFamily="49" charset="-122"/>
              </a:rPr>
              <a:t>从现象到问题</a:t>
            </a:r>
          </a:p>
        </p:txBody>
      </p:sp>
      <p:sp>
        <p:nvSpPr>
          <p:cNvPr id="15362" name="Content Placeholder 2"/>
          <p:cNvSpPr>
            <a:spLocks noGrp="1"/>
          </p:cNvSpPr>
          <p:nvPr>
            <p:ph idx="1"/>
          </p:nvPr>
        </p:nvSpPr>
        <p:spPr>
          <a:xfrm>
            <a:off x="457200" y="2533650"/>
            <a:ext cx="8229600" cy="2876550"/>
          </a:xfrm>
        </p:spPr>
        <p:txBody>
          <a:bodyPr/>
          <a:lstStyle/>
          <a:p>
            <a:pPr eaLnBrk="1">
              <a:lnSpc>
                <a:spcPct val="110000"/>
              </a:lnSpc>
            </a:pPr>
            <a:r>
              <a:rPr lang="zh-CN" altLang="en-US">
                <a:latin typeface="Arial" charset="0"/>
                <a:ea typeface="黑体" pitchFamily="49" charset="-122"/>
              </a:rPr>
              <a:t>问题</a:t>
            </a:r>
            <a:endParaRPr lang="en-US" altLang="ja-JP">
              <a:latin typeface="Arial" charset="0"/>
              <a:ea typeface="黑体" pitchFamily="49" charset="-122"/>
            </a:endParaRPr>
          </a:p>
          <a:p>
            <a:pPr lvl="1" eaLnBrk="1">
              <a:lnSpc>
                <a:spcPct val="110000"/>
              </a:lnSpc>
            </a:pPr>
            <a:r>
              <a:rPr lang="zh-CN" altLang="en-US">
                <a:latin typeface="Arial" charset="0"/>
                <a:ea typeface="黑体" pitchFamily="49" charset="-122"/>
              </a:rPr>
              <a:t>为什么社会网络</a:t>
            </a:r>
            <a:r>
              <a:rPr lang="en-US" altLang="en-US">
                <a:latin typeface="Arial" charset="0"/>
                <a:ea typeface="黑体" pitchFamily="49" charset="-122"/>
              </a:rPr>
              <a:t>具有这</a:t>
            </a:r>
            <a:r>
              <a:rPr lang="zh-CN" altLang="en-US">
                <a:latin typeface="Arial" charset="0"/>
                <a:ea typeface="黑体" pitchFamily="49" charset="-122"/>
              </a:rPr>
              <a:t>样的性质？它们源于社会网络的哪些基本原理？</a:t>
            </a:r>
            <a:endParaRPr lang="en-US" altLang="zh-CN">
              <a:latin typeface="Arial" charset="0"/>
              <a:ea typeface="黑体" pitchFamily="49" charset="-122"/>
            </a:endParaRPr>
          </a:p>
          <a:p>
            <a:pPr lvl="2" eaLnBrk="1">
              <a:lnSpc>
                <a:spcPct val="110000"/>
              </a:lnSpc>
            </a:pPr>
            <a:r>
              <a:rPr lang="zh-CN" altLang="en-US">
                <a:latin typeface="Arial" charset="0"/>
                <a:ea typeface="黑体" pitchFamily="49" charset="-122"/>
              </a:rPr>
              <a:t>可以证明，完全随机的网络没有这样的性质</a:t>
            </a:r>
            <a:endParaRPr lang="en-US" altLang="zh-CN">
              <a:latin typeface="Arial" charset="0"/>
              <a:ea typeface="黑体" pitchFamily="49" charset="-122"/>
            </a:endParaRPr>
          </a:p>
          <a:p>
            <a:pPr lvl="1" eaLnBrk="1">
              <a:lnSpc>
                <a:spcPct val="110000"/>
              </a:lnSpc>
            </a:pPr>
            <a:r>
              <a:rPr lang="zh-CN" altLang="en-US">
                <a:latin typeface="Arial" charset="0"/>
                <a:ea typeface="黑体" pitchFamily="49" charset="-122"/>
              </a:rPr>
              <a:t>换句话说，能否依据社会网络的某些基本原理，说明这种性质的必然性？</a:t>
            </a:r>
            <a:endParaRPr lang="en-US" altLang="zh-CN">
              <a:latin typeface="Arial" charset="0"/>
              <a:ea typeface="黑体" pitchFamily="49" charset="-122"/>
            </a:endParaRPr>
          </a:p>
        </p:txBody>
      </p:sp>
    </p:spTree>
    <p:extLst>
      <p:ext uri="{BB962C8B-B14F-4D97-AF65-F5344CB8AC3E}">
        <p14:creationId xmlns:p14="http://schemas.microsoft.com/office/powerpoint/2010/main" val="242106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a:latin typeface="Arial" charset="0"/>
                <a:ea typeface="黑体" pitchFamily="49" charset="-122"/>
              </a:rPr>
              <a:t>形成社会网络的两种基本力量</a:t>
            </a:r>
          </a:p>
        </p:txBody>
      </p:sp>
      <p:sp>
        <p:nvSpPr>
          <p:cNvPr id="20482" name="内容占位符 2"/>
          <p:cNvSpPr>
            <a:spLocks noGrp="1"/>
          </p:cNvSpPr>
          <p:nvPr>
            <p:ph idx="1"/>
          </p:nvPr>
        </p:nvSpPr>
        <p:spPr>
          <a:xfrm>
            <a:off x="1371600" y="2324100"/>
            <a:ext cx="6400800" cy="2476500"/>
          </a:xfrm>
        </p:spPr>
        <p:txBody>
          <a:bodyPr/>
          <a:lstStyle/>
          <a:p>
            <a:r>
              <a:rPr lang="zh-CN" altLang="en-US" sz="2400">
                <a:latin typeface="Arial" charset="0"/>
                <a:ea typeface="黑体" pitchFamily="49" charset="-122"/>
              </a:rPr>
              <a:t>同质性</a:t>
            </a:r>
            <a:endParaRPr lang="en-US" altLang="zh-CN" sz="2400">
              <a:latin typeface="Arial" charset="0"/>
              <a:ea typeface="黑体" pitchFamily="49" charset="-122"/>
            </a:endParaRPr>
          </a:p>
          <a:p>
            <a:pPr lvl="1"/>
            <a:r>
              <a:rPr lang="zh-CN" altLang="en-US" sz="2000">
                <a:latin typeface="Arial" charset="0"/>
                <a:ea typeface="黑体" pitchFamily="49" charset="-122"/>
              </a:rPr>
              <a:t>共同朋友，邻里关系，同学，同事，共同兴趣</a:t>
            </a:r>
            <a:endParaRPr lang="en-US" altLang="zh-CN" sz="2000">
              <a:latin typeface="Arial" charset="0"/>
              <a:ea typeface="黑体" pitchFamily="49" charset="-122"/>
            </a:endParaRPr>
          </a:p>
          <a:p>
            <a:pPr lvl="1"/>
            <a:r>
              <a:rPr lang="zh-CN" altLang="en-US" sz="2000">
                <a:latin typeface="Arial" charset="0"/>
                <a:ea typeface="黑体" pitchFamily="49" charset="-122"/>
              </a:rPr>
              <a:t>对应社会网络中的大量的“三角形”（圈子）</a:t>
            </a:r>
            <a:endParaRPr lang="en-US" altLang="zh-CN" sz="2000">
              <a:latin typeface="Arial" charset="0"/>
              <a:ea typeface="黑体" pitchFamily="49" charset="-122"/>
            </a:endParaRPr>
          </a:p>
          <a:p>
            <a:r>
              <a:rPr lang="zh-CN" altLang="en-US" sz="2400">
                <a:latin typeface="Arial" charset="0"/>
                <a:ea typeface="黑体" pitchFamily="49" charset="-122"/>
              </a:rPr>
              <a:t>弱联系</a:t>
            </a:r>
            <a:endParaRPr lang="en-US" altLang="zh-CN" sz="2400">
              <a:latin typeface="Arial" charset="0"/>
              <a:ea typeface="黑体" pitchFamily="49" charset="-122"/>
            </a:endParaRPr>
          </a:p>
          <a:p>
            <a:pPr lvl="1"/>
            <a:r>
              <a:rPr lang="zh-CN" altLang="en-US" sz="2000">
                <a:latin typeface="Arial" charset="0"/>
                <a:ea typeface="黑体" pitchFamily="49" charset="-122"/>
              </a:rPr>
              <a:t>偶然的原因，认识的“远程”朋友</a:t>
            </a:r>
            <a:endParaRPr lang="en-US" altLang="zh-CN" sz="2000">
              <a:latin typeface="Arial" charset="0"/>
              <a:ea typeface="黑体" pitchFamily="49" charset="-122"/>
            </a:endParaRPr>
          </a:p>
          <a:p>
            <a:pPr lvl="1"/>
            <a:r>
              <a:rPr lang="zh-CN" altLang="en-US" sz="2000">
                <a:latin typeface="Arial" charset="0"/>
                <a:ea typeface="黑体" pitchFamily="49" charset="-122"/>
              </a:rPr>
              <a:t>对其所在的圈子并不一定熟悉</a:t>
            </a:r>
          </a:p>
        </p:txBody>
      </p:sp>
      <p:sp>
        <p:nvSpPr>
          <p:cNvPr id="4" name="文本框 3"/>
          <p:cNvSpPr txBox="1"/>
          <p:nvPr/>
        </p:nvSpPr>
        <p:spPr>
          <a:xfrm>
            <a:off x="609600" y="4876801"/>
            <a:ext cx="7924800" cy="830263"/>
          </a:xfrm>
          <a:prstGeom prst="rect">
            <a:avLst/>
          </a:prstGeom>
          <a:solidFill>
            <a:schemeClr val="accent6">
              <a:lumMod val="50000"/>
            </a:schemeClr>
          </a:solidFill>
          <a:ln>
            <a:solidFill>
              <a:schemeClr val="accent6">
                <a:lumMod val="50000"/>
              </a:schemeClr>
            </a:solidFill>
          </a:ln>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zh-CN" altLang="en-US" dirty="0">
                <a:solidFill>
                  <a:srgbClr val="FFFFFF"/>
                </a:solidFill>
                <a:ea typeface="黑体" pitchFamily="49" charset="-122"/>
              </a:rPr>
              <a:t>一种什么样的形式化网络，既体现这两种力量的作用，也便于我们分析其中是否有小世界现象？</a:t>
            </a:r>
          </a:p>
        </p:txBody>
      </p:sp>
    </p:spTree>
    <p:extLst>
      <p:ext uri="{BB962C8B-B14F-4D97-AF65-F5344CB8AC3E}">
        <p14:creationId xmlns:p14="http://schemas.microsoft.com/office/powerpoint/2010/main" val="998982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mtClean="0">
                <a:ea typeface="宋体" pitchFamily="2" charset="-122"/>
              </a:rPr>
              <a:t>Watts-Strogatz</a:t>
            </a:r>
            <a:r>
              <a:rPr lang="zh-CN" altLang="en-US" smtClean="0">
                <a:ea typeface="宋体" pitchFamily="2" charset="-122"/>
              </a:rPr>
              <a:t>模型</a:t>
            </a:r>
          </a:p>
        </p:txBody>
      </p:sp>
      <p:sp>
        <p:nvSpPr>
          <p:cNvPr id="26627" name="内容占位符 2"/>
          <p:cNvSpPr>
            <a:spLocks noGrp="1"/>
          </p:cNvSpPr>
          <p:nvPr>
            <p:ph idx="1"/>
          </p:nvPr>
        </p:nvSpPr>
        <p:spPr>
          <a:xfrm>
            <a:off x="323850" y="1557338"/>
            <a:ext cx="8496300" cy="2232025"/>
          </a:xfrm>
        </p:spPr>
        <p:txBody>
          <a:bodyPr/>
          <a:lstStyle/>
          <a:p>
            <a:r>
              <a:rPr lang="en-US" altLang="zh-CN" dirty="0" smtClean="0">
                <a:ea typeface="宋体" pitchFamily="2" charset="-122"/>
              </a:rPr>
              <a:t>Duncan. J. Watts, &amp; Steve. H. </a:t>
            </a:r>
            <a:r>
              <a:rPr lang="en-US" altLang="zh-CN" dirty="0" err="1" smtClean="0">
                <a:ea typeface="宋体" pitchFamily="2" charset="-122"/>
              </a:rPr>
              <a:t>Strogatz</a:t>
            </a:r>
            <a:r>
              <a:rPr lang="en-US" altLang="zh-CN" dirty="0" smtClean="0">
                <a:ea typeface="宋体" pitchFamily="2" charset="-122"/>
              </a:rPr>
              <a:t>, </a:t>
            </a:r>
          </a:p>
          <a:p>
            <a:pPr>
              <a:buFont typeface="Wingdings" pitchFamily="2" charset="2"/>
              <a:buNone/>
            </a:pPr>
            <a:r>
              <a:rPr lang="en-US" altLang="zh-CN" dirty="0" smtClean="0">
                <a:ea typeface="宋体" pitchFamily="2" charset="-122"/>
              </a:rPr>
              <a:t>   </a:t>
            </a:r>
            <a:r>
              <a:rPr lang="en-US" altLang="zh-CN" dirty="0" smtClean="0">
                <a:solidFill>
                  <a:schemeClr val="accent2"/>
                </a:solidFill>
                <a:ea typeface="宋体" pitchFamily="2" charset="-122"/>
              </a:rPr>
              <a:t>Collective dynamics of ‘small-world’ networks</a:t>
            </a:r>
            <a:r>
              <a:rPr lang="en-US" altLang="zh-CN" dirty="0" smtClean="0">
                <a:ea typeface="宋体" pitchFamily="2" charset="-122"/>
              </a:rPr>
              <a:t>.    </a:t>
            </a:r>
          </a:p>
          <a:p>
            <a:pPr>
              <a:buFont typeface="Wingdings" pitchFamily="2" charset="2"/>
              <a:buNone/>
            </a:pPr>
            <a:r>
              <a:rPr lang="en-US" altLang="zh-CN" dirty="0" smtClean="0">
                <a:ea typeface="宋体" pitchFamily="2" charset="-122"/>
              </a:rPr>
              <a:t>   Nature 393: 440-442 (1998)</a:t>
            </a:r>
            <a:r>
              <a:rPr lang="zh-CN" altLang="en-US" dirty="0" smtClean="0">
                <a:ea typeface="宋体" pitchFamily="2" charset="-122"/>
              </a:rPr>
              <a:t>（被引用</a:t>
            </a:r>
            <a:r>
              <a:rPr lang="en-US" altLang="zh-CN" dirty="0" smtClean="0">
                <a:solidFill>
                  <a:srgbClr val="FF0000"/>
                </a:solidFill>
                <a:ea typeface="宋体" pitchFamily="2" charset="-122"/>
              </a:rPr>
              <a:t>25987</a:t>
            </a:r>
            <a:r>
              <a:rPr lang="zh-CN" altLang="en-US" dirty="0" smtClean="0">
                <a:ea typeface="宋体" pitchFamily="2" charset="-122"/>
              </a:rPr>
              <a:t>次，仍在不断增长中</a:t>
            </a:r>
            <a:r>
              <a:rPr lang="en-US" altLang="zh-CN" dirty="0" smtClean="0">
                <a:ea typeface="宋体" pitchFamily="2" charset="-122"/>
              </a:rPr>
              <a:t>…</a:t>
            </a:r>
            <a:r>
              <a:rPr lang="zh-CN" altLang="en-US" dirty="0" smtClean="0">
                <a:ea typeface="宋体" pitchFamily="2" charset="-122"/>
              </a:rPr>
              <a:t>）</a:t>
            </a:r>
          </a:p>
        </p:txBody>
      </p:sp>
      <p:sp>
        <p:nvSpPr>
          <p:cNvPr id="2662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8FC66FB4-C661-482D-B073-6FD5DA155816}" type="slidenum">
              <a:rPr lang="en-US" altLang="zh-CN" sz="1400" smtClean="0"/>
              <a:pPr/>
              <a:t>17</a:t>
            </a:fld>
            <a:endParaRPr lang="en-US" altLang="zh-CN" sz="1400" smtClean="0"/>
          </a:p>
        </p:txBody>
      </p:sp>
      <p:pic>
        <p:nvPicPr>
          <p:cNvPr id="26629" name="图片 1" descr="141826_watts_duncan_j.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3696741"/>
            <a:ext cx="24384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3688804"/>
            <a:ext cx="2592387"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23850" y="228600"/>
            <a:ext cx="7981950" cy="1143000"/>
          </a:xfrm>
        </p:spPr>
        <p:txBody>
          <a:bodyPr/>
          <a:lstStyle/>
          <a:p>
            <a:r>
              <a:rPr lang="en-US" altLang="zh-CN" dirty="0" smtClean="0">
                <a:ea typeface="宋体" pitchFamily="2" charset="-122"/>
              </a:rPr>
              <a:t>Watts-</a:t>
            </a:r>
            <a:r>
              <a:rPr lang="en-US" altLang="zh-CN" dirty="0" err="1" smtClean="0">
                <a:ea typeface="宋体" pitchFamily="2" charset="-122"/>
              </a:rPr>
              <a:t>Strogatz</a:t>
            </a:r>
            <a:r>
              <a:rPr lang="zh-CN" altLang="en-US" dirty="0" smtClean="0">
                <a:ea typeface="宋体" pitchFamily="2" charset="-122"/>
              </a:rPr>
              <a:t>模型（</a:t>
            </a:r>
            <a:r>
              <a:rPr lang="en-US" altLang="zh-CN" dirty="0" smtClean="0">
                <a:ea typeface="宋体" pitchFamily="2" charset="-122"/>
              </a:rPr>
              <a:t>in paper</a:t>
            </a:r>
            <a:r>
              <a:rPr lang="zh-CN" altLang="en-US" dirty="0" smtClean="0">
                <a:ea typeface="宋体" pitchFamily="2" charset="-122"/>
              </a:rPr>
              <a:t>）</a:t>
            </a:r>
          </a:p>
        </p:txBody>
      </p:sp>
      <p:sp>
        <p:nvSpPr>
          <p:cNvPr id="27651" name="内容占位符 2"/>
          <p:cNvSpPr>
            <a:spLocks noGrp="1"/>
          </p:cNvSpPr>
          <p:nvPr>
            <p:ph idx="1"/>
          </p:nvPr>
        </p:nvSpPr>
        <p:spPr>
          <a:xfrm>
            <a:off x="533400" y="1517104"/>
            <a:ext cx="7772400" cy="4648200"/>
          </a:xfrm>
        </p:spPr>
        <p:txBody>
          <a:bodyPr/>
          <a:lstStyle/>
          <a:p>
            <a:r>
              <a:rPr lang="en-US" altLang="zh-CN" sz="2400" dirty="0">
                <a:ea typeface="宋体" pitchFamily="2" charset="-122"/>
              </a:rPr>
              <a:t>A small-world network has  no definite structure</a:t>
            </a:r>
          </a:p>
          <a:p>
            <a:pPr algn="just"/>
            <a:r>
              <a:rPr lang="en-US" altLang="zh-CN" sz="2400" dirty="0" smtClean="0">
                <a:ea typeface="宋体" pitchFamily="2" charset="-122"/>
              </a:rPr>
              <a:t>A small-world </a:t>
            </a:r>
            <a:r>
              <a:rPr lang="en-US" altLang="zh-CN" sz="2400" dirty="0">
                <a:ea typeface="宋体" pitchFamily="2" charset="-122"/>
              </a:rPr>
              <a:t>network can be found between a highly ordered </a:t>
            </a:r>
            <a:r>
              <a:rPr lang="en-US" altLang="zh-CN" sz="2400" dirty="0" smtClean="0">
                <a:ea typeface="宋体" pitchFamily="2" charset="-122"/>
              </a:rPr>
              <a:t>network </a:t>
            </a:r>
            <a:r>
              <a:rPr lang="en-US" altLang="zh-CN" sz="2400" dirty="0">
                <a:ea typeface="宋体" pitchFamily="2" charset="-122"/>
              </a:rPr>
              <a:t>and a randomly connected </a:t>
            </a:r>
            <a:r>
              <a:rPr lang="en-US" altLang="zh-CN" sz="2400" dirty="0" smtClean="0">
                <a:ea typeface="宋体" pitchFamily="2" charset="-122"/>
              </a:rPr>
              <a:t>network</a:t>
            </a:r>
          </a:p>
          <a:p>
            <a:pPr algn="just"/>
            <a:r>
              <a:rPr lang="en-US" altLang="zh-CN" sz="2400" dirty="0">
                <a:ea typeface="宋体" pitchFamily="2" charset="-122"/>
              </a:rPr>
              <a:t>By varying the </a:t>
            </a:r>
            <a:r>
              <a:rPr lang="en-US" altLang="zh-CN" sz="2400" dirty="0" smtClean="0">
                <a:ea typeface="宋体" pitchFamily="2" charset="-122"/>
              </a:rPr>
              <a:t>randomness </a:t>
            </a:r>
            <a:r>
              <a:rPr lang="en-US" altLang="zh-CN" sz="2400" dirty="0">
                <a:solidFill>
                  <a:schemeClr val="accent2"/>
                </a:solidFill>
                <a:ea typeface="宋体" pitchFamily="2" charset="-122"/>
              </a:rPr>
              <a:t>p</a:t>
            </a:r>
            <a:r>
              <a:rPr lang="en-US" altLang="zh-CN" sz="2400" dirty="0">
                <a:ea typeface="宋体" pitchFamily="2" charset="-122"/>
              </a:rPr>
              <a:t> </a:t>
            </a:r>
            <a:r>
              <a:rPr lang="en-US" altLang="zh-CN" sz="2400" dirty="0" smtClean="0">
                <a:ea typeface="宋体" pitchFamily="2" charset="-122"/>
              </a:rPr>
              <a:t>of </a:t>
            </a:r>
            <a:r>
              <a:rPr lang="en-US" altLang="zh-CN" sz="2400" dirty="0">
                <a:ea typeface="宋体" pitchFamily="2" charset="-122"/>
              </a:rPr>
              <a:t>the network </a:t>
            </a:r>
            <a:r>
              <a:rPr lang="en-US" altLang="zh-CN" sz="2400" dirty="0" smtClean="0">
                <a:ea typeface="宋体" pitchFamily="2" charset="-122"/>
              </a:rPr>
              <a:t>connections</a:t>
            </a:r>
            <a:r>
              <a:rPr lang="en-US" altLang="zh-CN" sz="2400" dirty="0">
                <a:ea typeface="宋体" pitchFamily="2" charset="-122"/>
              </a:rPr>
              <a:t>, a network with </a:t>
            </a:r>
            <a:r>
              <a:rPr lang="en-US" altLang="zh-CN" sz="2400" dirty="0" smtClean="0">
                <a:ea typeface="宋体" pitchFamily="2" charset="-122"/>
              </a:rPr>
              <a:t>the </a:t>
            </a:r>
            <a:r>
              <a:rPr lang="en-US" altLang="zh-CN" sz="2400" dirty="0">
                <a:ea typeface="宋体" pitchFamily="2" charset="-122"/>
              </a:rPr>
              <a:t>small-world behavior can be generated</a:t>
            </a:r>
            <a:endParaRPr lang="en-US" altLang="zh-CN" sz="2400" dirty="0" smtClean="0">
              <a:ea typeface="宋体" pitchFamily="2" charset="-122"/>
            </a:endParaRPr>
          </a:p>
        </p:txBody>
      </p:sp>
      <p:sp>
        <p:nvSpPr>
          <p:cNvPr id="2765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E4B0D3A1-D97D-47AA-8989-BE22F96712F0}" type="slidenum">
              <a:rPr lang="en-US" altLang="zh-CN" sz="1200" smtClean="0">
                <a:solidFill>
                  <a:srgbClr val="000000"/>
                </a:solidFill>
                <a:latin typeface="Arial" charset="0"/>
              </a:rPr>
              <a:pPr/>
              <a:t>18</a:t>
            </a:fld>
            <a:endParaRPr lang="en-US" altLang="zh-CN" sz="1200" smtClean="0">
              <a:solidFill>
                <a:srgbClr val="000000"/>
              </a:solidFill>
              <a:latin typeface="Arial" charset="0"/>
            </a:endParaRPr>
          </a:p>
        </p:txBody>
      </p:sp>
      <p:pic>
        <p:nvPicPr>
          <p:cNvPr id="2765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4437112"/>
            <a:ext cx="4572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071048" cy="1143000"/>
          </a:xfrm>
        </p:spPr>
        <p:txBody>
          <a:bodyPr/>
          <a:lstStyle/>
          <a:p>
            <a:r>
              <a:rPr lang="en-US" altLang="zh-CN" dirty="0"/>
              <a:t>Watts-</a:t>
            </a:r>
            <a:r>
              <a:rPr lang="en-US" altLang="zh-CN" dirty="0" err="1"/>
              <a:t>Strogatz</a:t>
            </a:r>
            <a:r>
              <a:rPr lang="zh-CN" altLang="en-US" dirty="0"/>
              <a:t>模型（</a:t>
            </a:r>
            <a:r>
              <a:rPr lang="en-US" altLang="zh-CN" dirty="0"/>
              <a:t>in paper</a:t>
            </a:r>
            <a:r>
              <a:rPr lang="zh-CN" altLang="en-US" dirty="0"/>
              <a:t>）</a:t>
            </a:r>
          </a:p>
        </p:txBody>
      </p:sp>
      <p:sp>
        <p:nvSpPr>
          <p:cNvPr id="3" name="内容占位符 2"/>
          <p:cNvSpPr>
            <a:spLocks noGrp="1"/>
          </p:cNvSpPr>
          <p:nvPr>
            <p:ph idx="1"/>
          </p:nvPr>
        </p:nvSpPr>
        <p:spPr>
          <a:xfrm>
            <a:off x="533400" y="1340768"/>
            <a:ext cx="7772400" cy="5352132"/>
          </a:xfrm>
        </p:spPr>
        <p:txBody>
          <a:bodyPr/>
          <a:lstStyle/>
          <a:p>
            <a:r>
              <a:rPr lang="en-US" altLang="zh-CN" dirty="0"/>
              <a:t>Two characteristics distinguish a small-world </a:t>
            </a:r>
            <a:r>
              <a:rPr lang="en-US" altLang="zh-CN" dirty="0" smtClean="0"/>
              <a:t>network</a:t>
            </a:r>
          </a:p>
          <a:p>
            <a:pPr lvl="1"/>
            <a:r>
              <a:rPr lang="en-US" altLang="zh-CN" dirty="0"/>
              <a:t>a low average path length  </a:t>
            </a:r>
            <a:r>
              <a:rPr lang="en-US" altLang="zh-CN" dirty="0" smtClean="0">
                <a:solidFill>
                  <a:schemeClr val="accent2"/>
                </a:solidFill>
              </a:rPr>
              <a:t>L</a:t>
            </a:r>
          </a:p>
          <a:p>
            <a:pPr lvl="2"/>
            <a:r>
              <a:rPr lang="en-US" altLang="zh-CN" dirty="0" smtClean="0"/>
              <a:t>the </a:t>
            </a:r>
            <a:r>
              <a:rPr lang="en-US" altLang="zh-CN" dirty="0"/>
              <a:t>average </a:t>
            </a:r>
            <a:r>
              <a:rPr lang="en-US" altLang="zh-CN" dirty="0" smtClean="0"/>
              <a:t>shortest </a:t>
            </a:r>
            <a:r>
              <a:rPr lang="en-US" altLang="zh-CN" dirty="0"/>
              <a:t>paths between any two </a:t>
            </a:r>
            <a:r>
              <a:rPr lang="en-US" altLang="zh-CN" dirty="0" smtClean="0"/>
              <a:t>nodes in the network</a:t>
            </a:r>
          </a:p>
          <a:p>
            <a:pPr lvl="1"/>
            <a:r>
              <a:rPr lang="en-US" altLang="zh-CN" dirty="0"/>
              <a:t>a large clustering </a:t>
            </a:r>
            <a:r>
              <a:rPr lang="en-US" altLang="zh-CN" dirty="0" smtClean="0"/>
              <a:t>coefficient  </a:t>
            </a:r>
            <a:r>
              <a:rPr lang="en-US" altLang="zh-CN" dirty="0" smtClean="0">
                <a:solidFill>
                  <a:schemeClr val="accent2"/>
                </a:solidFill>
              </a:rPr>
              <a:t>C</a:t>
            </a:r>
            <a:endParaRPr lang="en-US" altLang="zh-CN" dirty="0" smtClean="0"/>
          </a:p>
          <a:p>
            <a:pPr lvl="2" algn="just"/>
            <a:r>
              <a:rPr lang="en-US" altLang="zh-CN" dirty="0" smtClean="0"/>
              <a:t>the </a:t>
            </a:r>
            <a:r>
              <a:rPr lang="en-US" altLang="zh-CN" dirty="0"/>
              <a:t>average local </a:t>
            </a:r>
            <a:r>
              <a:rPr lang="en-US" altLang="zh-CN" dirty="0" smtClean="0"/>
              <a:t>connectivity </a:t>
            </a:r>
            <a:r>
              <a:rPr lang="en-US" altLang="zh-CN" dirty="0"/>
              <a:t>at every node in the </a:t>
            </a:r>
            <a:r>
              <a:rPr lang="en-US" altLang="zh-CN" dirty="0" smtClean="0"/>
              <a:t>network</a:t>
            </a:r>
          </a:p>
          <a:p>
            <a:pPr lvl="2" algn="just"/>
            <a:r>
              <a:rPr lang="en-US" altLang="zh-CN" sz="1800" dirty="0" smtClean="0"/>
              <a:t>Suppose that </a:t>
            </a:r>
            <a:r>
              <a:rPr lang="en-US" altLang="zh-CN" sz="1800" dirty="0"/>
              <a:t>a vertex v has </a:t>
            </a:r>
            <a:r>
              <a:rPr lang="en-US" altLang="zh-CN" sz="1800" dirty="0" err="1"/>
              <a:t>kv</a:t>
            </a:r>
            <a:r>
              <a:rPr lang="en-US" altLang="zh-CN" sz="1800" dirty="0"/>
              <a:t> </a:t>
            </a:r>
            <a:r>
              <a:rPr lang="en-US" altLang="zh-CN" sz="1800" dirty="0" err="1"/>
              <a:t>neighbours</a:t>
            </a:r>
            <a:r>
              <a:rPr lang="en-US" altLang="zh-CN" sz="1800" dirty="0"/>
              <a:t>; then at most </a:t>
            </a:r>
            <a:r>
              <a:rPr lang="en-US" altLang="zh-CN" sz="1800" dirty="0" err="1" smtClean="0"/>
              <a:t>kv</a:t>
            </a:r>
            <a:r>
              <a:rPr lang="en-US" altLang="zh-CN" sz="1800" dirty="0"/>
              <a:t>(</a:t>
            </a:r>
            <a:r>
              <a:rPr lang="en-US" altLang="zh-CN" sz="1800" dirty="0" err="1" smtClean="0"/>
              <a:t>kv</a:t>
            </a:r>
            <a:r>
              <a:rPr lang="en-US" altLang="zh-CN" sz="1800" dirty="0" smtClean="0"/>
              <a:t> – 1)/2 </a:t>
            </a:r>
            <a:r>
              <a:rPr lang="en-US" altLang="zh-CN" sz="1800" dirty="0"/>
              <a:t>edges can </a:t>
            </a:r>
            <a:r>
              <a:rPr lang="en-US" altLang="zh-CN" sz="1800" dirty="0" smtClean="0"/>
              <a:t>exist between </a:t>
            </a:r>
            <a:r>
              <a:rPr lang="en-US" altLang="zh-CN" sz="1800" dirty="0"/>
              <a:t>them (this occurs when every </a:t>
            </a:r>
            <a:r>
              <a:rPr lang="en-US" altLang="zh-CN" sz="1800" dirty="0" err="1"/>
              <a:t>neighbour</a:t>
            </a:r>
            <a:r>
              <a:rPr lang="en-US" altLang="zh-CN" sz="1800" dirty="0"/>
              <a:t> of v is connected to every </a:t>
            </a:r>
            <a:r>
              <a:rPr lang="en-US" altLang="zh-CN" sz="1800" dirty="0" smtClean="0"/>
              <a:t>other </a:t>
            </a:r>
            <a:r>
              <a:rPr lang="en-US" altLang="zh-CN" sz="1800" dirty="0" err="1" smtClean="0"/>
              <a:t>neighbour</a:t>
            </a:r>
            <a:r>
              <a:rPr lang="en-US" altLang="zh-CN" sz="1800" dirty="0" smtClean="0"/>
              <a:t> </a:t>
            </a:r>
            <a:r>
              <a:rPr lang="en-US" altLang="zh-CN" sz="1800" dirty="0"/>
              <a:t>of </a:t>
            </a:r>
            <a:r>
              <a:rPr lang="en-US" altLang="zh-CN" sz="1800" dirty="0" smtClean="0"/>
              <a:t>v)</a:t>
            </a:r>
          </a:p>
          <a:p>
            <a:pPr lvl="2" algn="just"/>
            <a:r>
              <a:rPr lang="en-US" altLang="zh-CN" sz="1800" dirty="0" smtClean="0"/>
              <a:t>Let </a:t>
            </a:r>
            <a:r>
              <a:rPr lang="en-US" altLang="zh-CN" sz="1800" dirty="0" err="1"/>
              <a:t>Cv</a:t>
            </a:r>
            <a:r>
              <a:rPr lang="en-US" altLang="zh-CN" sz="1800" dirty="0"/>
              <a:t> denote the fraction of these allowable edges that </a:t>
            </a:r>
            <a:r>
              <a:rPr lang="en-US" altLang="zh-CN" sz="1800" dirty="0" smtClean="0"/>
              <a:t>actually exist</a:t>
            </a:r>
          </a:p>
          <a:p>
            <a:pPr lvl="2" algn="just"/>
            <a:r>
              <a:rPr lang="en-US" altLang="zh-CN" sz="1800" dirty="0" smtClean="0"/>
              <a:t>Define </a:t>
            </a:r>
            <a:r>
              <a:rPr lang="en-US" altLang="zh-CN" sz="1800" dirty="0"/>
              <a:t>C as the average of </a:t>
            </a:r>
            <a:r>
              <a:rPr lang="en-US" altLang="zh-CN" sz="1800" dirty="0" err="1"/>
              <a:t>Cv</a:t>
            </a:r>
            <a:r>
              <a:rPr lang="en-US" altLang="zh-CN" sz="1800" dirty="0"/>
              <a:t> over all </a:t>
            </a:r>
            <a:r>
              <a:rPr lang="en-US" altLang="zh-CN" sz="1800" dirty="0" smtClean="0"/>
              <a:t>v</a:t>
            </a:r>
            <a:endParaRPr lang="zh-CN" altLang="en-US" sz="1800" dirty="0"/>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19</a:t>
            </a:fld>
            <a:endParaRPr lang="en-US" altLang="zh-CN"/>
          </a:p>
        </p:txBody>
      </p:sp>
    </p:spTree>
    <p:extLst>
      <p:ext uri="{BB962C8B-B14F-4D97-AF65-F5344CB8AC3E}">
        <p14:creationId xmlns:p14="http://schemas.microsoft.com/office/powerpoint/2010/main" val="348936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ea typeface="宋体" pitchFamily="2" charset="-122"/>
              </a:rPr>
              <a:t>六度分隔</a:t>
            </a:r>
          </a:p>
        </p:txBody>
      </p:sp>
      <p:sp>
        <p:nvSpPr>
          <p:cNvPr id="14339" name="Rectangle 3"/>
          <p:cNvSpPr>
            <a:spLocks noGrp="1" noChangeArrowheads="1"/>
          </p:cNvSpPr>
          <p:nvPr>
            <p:ph idx="1"/>
          </p:nvPr>
        </p:nvSpPr>
        <p:spPr/>
        <p:txBody>
          <a:bodyPr/>
          <a:lstStyle/>
          <a:p>
            <a:pPr algn="just" eaLnBrk="1" hangingPunct="1"/>
            <a:r>
              <a:rPr lang="zh-CN" altLang="en-US" dirty="0" smtClean="0">
                <a:ea typeface="宋体" pitchFamily="2" charset="-122"/>
              </a:rPr>
              <a:t>社会</a:t>
            </a:r>
            <a:r>
              <a:rPr lang="zh-CN" altLang="en-US" dirty="0" smtClean="0">
                <a:ea typeface="宋体" pitchFamily="2" charset="-122"/>
              </a:rPr>
              <a:t>网络的短路径非常丰富，因此而得名的小世界现象，或称为“六度分隔”，一直以来成为具有传奇特色和科学魅力的研究专题</a:t>
            </a:r>
            <a:endParaRPr lang="en-US" altLang="zh-CN" dirty="0" smtClean="0">
              <a:ea typeface="宋体" pitchFamily="2" charset="-122"/>
            </a:endParaRPr>
          </a:p>
        </p:txBody>
      </p:sp>
      <p:sp>
        <p:nvSpPr>
          <p:cNvPr id="14340" name="灯片编号占位符 4"/>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665BF7CC-AF4E-4BBD-ABA7-B8195FD8B40C}" type="slidenum">
              <a:rPr lang="en-US" altLang="zh-CN" sz="1400" smtClean="0"/>
              <a:pPr/>
              <a:t>2</a:t>
            </a:fld>
            <a:endParaRPr lang="en-US" altLang="zh-CN" sz="1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215064" cy="1143000"/>
          </a:xfrm>
        </p:spPr>
        <p:txBody>
          <a:bodyPr/>
          <a:lstStyle/>
          <a:p>
            <a:r>
              <a:rPr lang="en-US" altLang="zh-CN" dirty="0"/>
              <a:t>Watts-</a:t>
            </a:r>
            <a:r>
              <a:rPr lang="en-US" altLang="zh-CN" dirty="0" err="1"/>
              <a:t>Strogatz</a:t>
            </a:r>
            <a:r>
              <a:rPr lang="zh-CN" altLang="en-US" dirty="0"/>
              <a:t>模型（</a:t>
            </a:r>
            <a:r>
              <a:rPr lang="en-US" altLang="zh-CN" dirty="0"/>
              <a:t>in paper</a:t>
            </a:r>
            <a:r>
              <a:rPr lang="zh-CN" altLang="en-US" dirty="0"/>
              <a:t>）</a:t>
            </a:r>
          </a:p>
        </p:txBody>
      </p:sp>
      <p:sp>
        <p:nvSpPr>
          <p:cNvPr id="3" name="内容占位符 2"/>
          <p:cNvSpPr>
            <a:spLocks noGrp="1"/>
          </p:cNvSpPr>
          <p:nvPr>
            <p:ph idx="1"/>
          </p:nvPr>
        </p:nvSpPr>
        <p:spPr>
          <a:xfrm>
            <a:off x="323528" y="1268760"/>
            <a:ext cx="8568952" cy="4648200"/>
          </a:xfrm>
        </p:spPr>
        <p:txBody>
          <a:bodyPr/>
          <a:lstStyle/>
          <a:p>
            <a:r>
              <a:rPr lang="en-US" altLang="zh-CN" dirty="0" smtClean="0"/>
              <a:t>The different characteristics among the three type networks</a:t>
            </a:r>
          </a:p>
          <a:p>
            <a:pPr lvl="1"/>
            <a:r>
              <a:rPr lang="en-US" altLang="zh-CN" dirty="0"/>
              <a:t>a perfectly ordered network: a high  L  and a high  </a:t>
            </a:r>
            <a:r>
              <a:rPr lang="en-US" altLang="zh-CN" dirty="0" smtClean="0"/>
              <a:t>C</a:t>
            </a:r>
          </a:p>
          <a:p>
            <a:pPr lvl="1"/>
            <a:r>
              <a:rPr lang="en-US" altLang="zh-CN" dirty="0"/>
              <a:t>a randomly connected </a:t>
            </a:r>
            <a:r>
              <a:rPr lang="en-US" altLang="zh-CN" dirty="0" smtClean="0"/>
              <a:t>network</a:t>
            </a:r>
            <a:r>
              <a:rPr lang="en-US" altLang="zh-CN" dirty="0"/>
              <a:t>: a </a:t>
            </a:r>
            <a:r>
              <a:rPr lang="en-US" altLang="zh-CN" dirty="0" smtClean="0"/>
              <a:t>low  </a:t>
            </a:r>
            <a:r>
              <a:rPr lang="en-US" altLang="zh-CN" dirty="0"/>
              <a:t>L  and a </a:t>
            </a:r>
            <a:r>
              <a:rPr lang="en-US" altLang="zh-CN" dirty="0" smtClean="0"/>
              <a:t>low  C</a:t>
            </a:r>
          </a:p>
          <a:p>
            <a:pPr lvl="1"/>
            <a:r>
              <a:rPr lang="en-US" altLang="zh-CN" dirty="0" smtClean="0"/>
              <a:t>a small world network</a:t>
            </a:r>
            <a:r>
              <a:rPr lang="en-US" altLang="zh-CN" dirty="0"/>
              <a:t>: a low </a:t>
            </a:r>
            <a:r>
              <a:rPr lang="en-US" altLang="zh-CN" dirty="0" smtClean="0"/>
              <a:t>L </a:t>
            </a:r>
            <a:r>
              <a:rPr lang="en-US" altLang="zh-CN" dirty="0"/>
              <a:t>and a </a:t>
            </a:r>
            <a:r>
              <a:rPr lang="en-US" altLang="zh-CN" dirty="0" smtClean="0"/>
              <a:t>relatively high C</a:t>
            </a:r>
          </a:p>
          <a:p>
            <a:pPr lvl="1"/>
            <a:endParaRPr lang="en-US" altLang="zh-CN" dirty="0"/>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20</a:t>
            </a:fld>
            <a:endParaRPr lang="en-US" altLang="zh-C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3696794"/>
            <a:ext cx="3888432" cy="275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926332"/>
            <a:ext cx="45720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9018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215064" cy="1143000"/>
          </a:xfrm>
        </p:spPr>
        <p:txBody>
          <a:bodyPr/>
          <a:lstStyle/>
          <a:p>
            <a:r>
              <a:rPr lang="en-US" altLang="zh-CN" dirty="0"/>
              <a:t>Watts-</a:t>
            </a:r>
            <a:r>
              <a:rPr lang="en-US" altLang="zh-CN" dirty="0" err="1"/>
              <a:t>Strogatz</a:t>
            </a:r>
            <a:r>
              <a:rPr lang="zh-CN" altLang="en-US" dirty="0"/>
              <a:t>模型（</a:t>
            </a:r>
            <a:r>
              <a:rPr lang="en-US" altLang="zh-CN" dirty="0"/>
              <a:t>in paper</a:t>
            </a:r>
            <a:r>
              <a:rPr lang="zh-CN" altLang="en-US" dirty="0"/>
              <a:t>）</a:t>
            </a:r>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21</a:t>
            </a:fld>
            <a:endParaRPr lang="en-US" altLang="zh-C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81" y="1412776"/>
            <a:ext cx="8294683"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6486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小世界网络的定义</a:t>
            </a:r>
          </a:p>
        </p:txBody>
      </p:sp>
      <p:sp>
        <p:nvSpPr>
          <p:cNvPr id="28675" name="内容占位符 2"/>
          <p:cNvSpPr>
            <a:spLocks noGrp="1"/>
          </p:cNvSpPr>
          <p:nvPr>
            <p:ph idx="1"/>
          </p:nvPr>
        </p:nvSpPr>
        <p:spPr/>
        <p:txBody>
          <a:bodyPr/>
          <a:lstStyle/>
          <a:p>
            <a:pPr>
              <a:defRPr/>
            </a:pPr>
            <a:r>
              <a:rPr lang="en-US" altLang="zh-CN" sz="2400" dirty="0" smtClean="0">
                <a:ea typeface="宋体" pitchFamily="2" charset="-122"/>
              </a:rPr>
              <a:t>A small-world network is a type of mathematical graph in which most nodes are not neighbors of one another, but most nodes can be reached from every other by a small number of hops or steps</a:t>
            </a:r>
          </a:p>
          <a:p>
            <a:pPr marL="0" indent="0">
              <a:buFont typeface="ZapfDingbats" pitchFamily="82" charset="2"/>
              <a:buNone/>
              <a:defRPr/>
            </a:pPr>
            <a:r>
              <a:rPr lang="en-US" altLang="zh-CN" sz="2400" dirty="0">
                <a:ea typeface="宋体" pitchFamily="2" charset="-122"/>
              </a:rPr>
              <a:t> </a:t>
            </a:r>
            <a:r>
              <a:rPr lang="en-US" altLang="zh-CN" sz="2400" dirty="0" smtClean="0">
                <a:ea typeface="宋体" pitchFamily="2" charset="-122"/>
              </a:rPr>
              <a:t>                                                     —— </a:t>
            </a:r>
            <a:r>
              <a:rPr lang="en-US" altLang="zh-CN" sz="2400" dirty="0" err="1" smtClean="0">
                <a:ea typeface="宋体" pitchFamily="2" charset="-122"/>
              </a:rPr>
              <a:t>wikipedia</a:t>
            </a:r>
            <a:endParaRPr lang="en-US" altLang="zh-CN" sz="2400" dirty="0" smtClean="0">
              <a:ea typeface="宋体" pitchFamily="2" charset="-122"/>
            </a:endParaRPr>
          </a:p>
          <a:p>
            <a:pPr>
              <a:defRPr/>
            </a:pPr>
            <a:endParaRPr lang="en-US" altLang="zh-CN" sz="2400" dirty="0" smtClean="0">
              <a:ea typeface="宋体" pitchFamily="2" charset="-122"/>
            </a:endParaRPr>
          </a:p>
          <a:p>
            <a:pPr>
              <a:defRPr/>
            </a:pPr>
            <a:r>
              <a:rPr lang="zh-CN" altLang="en-US" sz="2400" dirty="0" smtClean="0">
                <a:ea typeface="宋体" pitchFamily="2" charset="-122"/>
              </a:rPr>
              <a:t>小</a:t>
            </a:r>
            <a:r>
              <a:rPr lang="zh-CN" altLang="en-US" sz="2400" dirty="0">
                <a:ea typeface="宋体" pitchFamily="2" charset="-122"/>
              </a:rPr>
              <a:t>世界网络模型是一类具有较短的平均路径长度又具有较高的聚类系数的网络的</a:t>
            </a:r>
            <a:r>
              <a:rPr lang="zh-CN" altLang="en-US" sz="2400" dirty="0" smtClean="0">
                <a:ea typeface="宋体" pitchFamily="2" charset="-122"/>
              </a:rPr>
              <a:t>总称</a:t>
            </a:r>
            <a:endParaRPr lang="en-US" altLang="zh-CN" sz="2400" dirty="0" smtClean="0">
              <a:ea typeface="宋体" pitchFamily="2" charset="-122"/>
            </a:endParaRPr>
          </a:p>
          <a:p>
            <a:pPr marL="0" indent="0">
              <a:buNone/>
              <a:defRPr/>
            </a:pPr>
            <a:r>
              <a:rPr lang="en-US" altLang="zh-CN" sz="2400" dirty="0">
                <a:ea typeface="宋体" pitchFamily="2" charset="-122"/>
              </a:rPr>
              <a:t> </a:t>
            </a:r>
            <a:r>
              <a:rPr lang="en-US" altLang="zh-CN" sz="2400" dirty="0" smtClean="0">
                <a:ea typeface="宋体" pitchFamily="2" charset="-122"/>
              </a:rPr>
              <a:t>                                                     ——</a:t>
            </a:r>
            <a:r>
              <a:rPr lang="zh-CN" altLang="en-US" sz="2400" dirty="0" smtClean="0">
                <a:ea typeface="宋体" pitchFamily="2" charset="-122"/>
              </a:rPr>
              <a:t>百度百科</a:t>
            </a:r>
          </a:p>
        </p:txBody>
      </p:sp>
      <p:sp>
        <p:nvSpPr>
          <p:cNvPr id="2867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4F356403-7975-4549-842A-EB9CABE78F63}" type="slidenum">
              <a:rPr lang="en-US" altLang="zh-CN" sz="1200" smtClean="0">
                <a:solidFill>
                  <a:srgbClr val="000000"/>
                </a:solidFill>
                <a:latin typeface="Arial" charset="0"/>
              </a:rPr>
              <a:pPr/>
              <a:t>22</a:t>
            </a:fld>
            <a:endParaRPr lang="en-US" altLang="zh-CN" sz="1200" smtClean="0">
              <a:solidFill>
                <a:srgbClr val="000000"/>
              </a:solidFill>
              <a:latin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335338"/>
            <a:ext cx="2881312"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标题 1"/>
          <p:cNvSpPr>
            <a:spLocks noGrp="1"/>
          </p:cNvSpPr>
          <p:nvPr>
            <p:ph type="title"/>
          </p:nvPr>
        </p:nvSpPr>
        <p:spPr/>
        <p:txBody>
          <a:bodyPr/>
          <a:lstStyle/>
          <a:p>
            <a:r>
              <a:rPr lang="en-US" altLang="zh-CN" sz="3600" dirty="0" smtClean="0">
                <a:ea typeface="宋体" pitchFamily="2" charset="-122"/>
              </a:rPr>
              <a:t>Watts-</a:t>
            </a:r>
            <a:r>
              <a:rPr lang="en-US" altLang="zh-CN" sz="3600" dirty="0" err="1" smtClean="0">
                <a:ea typeface="宋体" pitchFamily="2" charset="-122"/>
              </a:rPr>
              <a:t>Strogatz</a:t>
            </a:r>
            <a:r>
              <a:rPr lang="zh-CN" altLang="en-US" sz="3600" dirty="0" smtClean="0">
                <a:ea typeface="宋体" pitchFamily="2" charset="-122"/>
              </a:rPr>
              <a:t>模型</a:t>
            </a:r>
          </a:p>
        </p:txBody>
      </p:sp>
      <p:sp>
        <p:nvSpPr>
          <p:cNvPr id="29700" name="内容占位符 2"/>
          <p:cNvSpPr>
            <a:spLocks noGrp="1"/>
          </p:cNvSpPr>
          <p:nvPr>
            <p:ph idx="1"/>
          </p:nvPr>
        </p:nvSpPr>
        <p:spPr>
          <a:xfrm>
            <a:off x="685800" y="1196975"/>
            <a:ext cx="7772400" cy="815975"/>
          </a:xfrm>
        </p:spPr>
        <p:txBody>
          <a:bodyPr/>
          <a:lstStyle/>
          <a:p>
            <a:r>
              <a:rPr lang="zh-CN" altLang="en-US" dirty="0" smtClean="0">
                <a:ea typeface="宋体" pitchFamily="2" charset="-122"/>
              </a:rPr>
              <a:t>假设人们都生活在二维网格中</a:t>
            </a:r>
            <a:endParaRPr lang="en-US" altLang="zh-CN" dirty="0" smtClean="0">
              <a:ea typeface="宋体" pitchFamily="2" charset="-122"/>
            </a:endParaRPr>
          </a:p>
          <a:p>
            <a:pPr lvl="1"/>
            <a:r>
              <a:rPr lang="zh-CN" altLang="en-US" dirty="0" smtClean="0">
                <a:ea typeface="宋体" pitchFamily="2" charset="-122"/>
              </a:rPr>
              <a:t>为每个节点创建两种连接：同质性连接、弱连接</a:t>
            </a:r>
            <a:endParaRPr lang="en-US" altLang="zh-CN" dirty="0" smtClean="0">
              <a:ea typeface="宋体" pitchFamily="2" charset="-122"/>
            </a:endParaRPr>
          </a:p>
          <a:p>
            <a:pPr lvl="1"/>
            <a:r>
              <a:rPr lang="zh-CN" altLang="en-US" b="1" dirty="0" smtClean="0">
                <a:solidFill>
                  <a:schemeClr val="accent2"/>
                </a:solidFill>
                <a:ea typeface="宋体" pitchFamily="2" charset="-122"/>
              </a:rPr>
              <a:t>同质连接：</a:t>
            </a:r>
            <a:r>
              <a:rPr lang="zh-CN" altLang="en-US" dirty="0" smtClean="0">
                <a:ea typeface="宋体" pitchFamily="2" charset="-122"/>
              </a:rPr>
              <a:t>某节点到相距</a:t>
            </a:r>
            <a:r>
              <a:rPr lang="en-US" altLang="zh-CN" dirty="0" smtClean="0">
                <a:ea typeface="宋体" pitchFamily="2" charset="-122"/>
              </a:rPr>
              <a:t>r</a:t>
            </a:r>
            <a:r>
              <a:rPr lang="zh-CN" altLang="en-US" dirty="0" smtClean="0">
                <a:ea typeface="宋体" pitchFamily="2" charset="-122"/>
              </a:rPr>
              <a:t>网格步以内的节点的连接，</a:t>
            </a:r>
            <a:r>
              <a:rPr lang="en-US" altLang="zh-CN" dirty="0" smtClean="0">
                <a:ea typeface="宋体" pitchFamily="2" charset="-122"/>
              </a:rPr>
              <a:t>r</a:t>
            </a:r>
            <a:r>
              <a:rPr lang="zh-CN" altLang="en-US" dirty="0" smtClean="0">
                <a:ea typeface="宋体" pitchFamily="2" charset="-122"/>
              </a:rPr>
              <a:t>是常数</a:t>
            </a:r>
            <a:endParaRPr lang="en-US" altLang="zh-CN" dirty="0" smtClean="0">
              <a:ea typeface="宋体" pitchFamily="2" charset="-122"/>
            </a:endParaRPr>
          </a:p>
          <a:p>
            <a:pPr lvl="1"/>
            <a:r>
              <a:rPr lang="zh-CN" altLang="en-US" b="1" dirty="0">
                <a:solidFill>
                  <a:schemeClr val="accent2"/>
                </a:solidFill>
                <a:ea typeface="宋体" pitchFamily="2" charset="-122"/>
              </a:rPr>
              <a:t>弱连接：</a:t>
            </a:r>
            <a:r>
              <a:rPr lang="zh-CN" altLang="en-US" dirty="0" smtClean="0">
                <a:ea typeface="宋体" pitchFamily="2" charset="-122"/>
              </a:rPr>
              <a:t>每个节点也形成到其他</a:t>
            </a:r>
            <a:r>
              <a:rPr lang="en-US" altLang="zh-CN" dirty="0" smtClean="0">
                <a:ea typeface="宋体" pitchFamily="2" charset="-122"/>
              </a:rPr>
              <a:t>k</a:t>
            </a:r>
            <a:r>
              <a:rPr lang="zh-CN" altLang="en-US" dirty="0" smtClean="0">
                <a:ea typeface="宋体" pitchFamily="2" charset="-122"/>
              </a:rPr>
              <a:t>个随机均匀选择的节点的连接</a:t>
            </a:r>
          </a:p>
        </p:txBody>
      </p:sp>
      <p:sp>
        <p:nvSpPr>
          <p:cNvPr id="29701"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BA153029-18A8-40AC-A166-07F725F92832}" type="slidenum">
              <a:rPr lang="en-US" altLang="zh-CN" sz="1400" smtClean="0"/>
              <a:pPr/>
              <a:t>23</a:t>
            </a:fld>
            <a:endParaRPr lang="en-US" altLang="zh-CN" sz="1400" smtClean="0"/>
          </a:p>
        </p:txBody>
      </p:sp>
      <p:pic>
        <p:nvPicPr>
          <p:cNvPr id="297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1138" y="3784600"/>
            <a:ext cx="2376487"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文本框 1"/>
          <p:cNvSpPr txBox="1">
            <a:spLocks noChangeArrowheads="1"/>
          </p:cNvSpPr>
          <p:nvPr/>
        </p:nvSpPr>
        <p:spPr bwMode="auto">
          <a:xfrm>
            <a:off x="768350" y="6056313"/>
            <a:ext cx="3803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000">
                <a:latin typeface="黑体" pitchFamily="2" charset="-122"/>
                <a:ea typeface="黑体" pitchFamily="2" charset="-122"/>
              </a:rPr>
              <a:t>想象大量节点排布成均匀网格状</a:t>
            </a:r>
          </a:p>
        </p:txBody>
      </p:sp>
      <p:sp>
        <p:nvSpPr>
          <p:cNvPr id="29704" name="文本框 2"/>
          <p:cNvSpPr txBox="1">
            <a:spLocks noChangeArrowheads="1"/>
          </p:cNvSpPr>
          <p:nvPr/>
        </p:nvSpPr>
        <p:spPr bwMode="auto">
          <a:xfrm>
            <a:off x="4613275" y="6053138"/>
            <a:ext cx="449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sz="2000">
                <a:latin typeface="黑体" pitchFamily="2" charset="-122"/>
                <a:ea typeface="黑体" pitchFamily="2" charset="-122"/>
              </a:rPr>
              <a:t>连接近邻</a:t>
            </a:r>
            <a:r>
              <a:rPr lang="en-US" altLang="zh-CN" sz="2000">
                <a:latin typeface="黑体" pitchFamily="2" charset="-122"/>
                <a:ea typeface="黑体" pitchFamily="2" charset="-122"/>
              </a:rPr>
              <a:t>:</a:t>
            </a:r>
            <a:r>
              <a:rPr lang="zh-CN" altLang="en-US" sz="2000">
                <a:latin typeface="黑体" pitchFamily="2" charset="-122"/>
                <a:ea typeface="黑体" pitchFamily="2" charset="-122"/>
              </a:rPr>
              <a:t>确定性，连接远程</a:t>
            </a:r>
            <a:r>
              <a:rPr lang="en-US" altLang="zh-CN" sz="2000">
                <a:latin typeface="黑体" pitchFamily="2" charset="-122"/>
                <a:ea typeface="黑体" pitchFamily="2" charset="-122"/>
              </a:rPr>
              <a:t>:</a:t>
            </a:r>
            <a:r>
              <a:rPr lang="zh-CN" altLang="en-US" sz="2000">
                <a:latin typeface="黑体" pitchFamily="2" charset="-122"/>
                <a:ea typeface="黑体" pitchFamily="2" charset="-122"/>
              </a:rPr>
              <a:t>随机性</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ea typeface="宋体" pitchFamily="2" charset="-122"/>
              </a:rPr>
              <a:t>Watts-Strogatz</a:t>
            </a:r>
            <a:r>
              <a:rPr lang="zh-CN" altLang="en-US" smtClean="0">
                <a:ea typeface="宋体" pitchFamily="2" charset="-122"/>
              </a:rPr>
              <a:t>模型</a:t>
            </a:r>
          </a:p>
        </p:txBody>
      </p:sp>
      <p:sp>
        <p:nvSpPr>
          <p:cNvPr id="30723" name="内容占位符 2"/>
          <p:cNvSpPr>
            <a:spLocks noGrp="1"/>
          </p:cNvSpPr>
          <p:nvPr>
            <p:ph idx="1"/>
          </p:nvPr>
        </p:nvSpPr>
        <p:spPr/>
        <p:txBody>
          <a:bodyPr/>
          <a:lstStyle/>
          <a:p>
            <a:r>
              <a:rPr lang="zh-CN" altLang="en-US" dirty="0" smtClean="0">
                <a:ea typeface="宋体" pitchFamily="2" charset="-122"/>
              </a:rPr>
              <a:t>模型体现了同质连接和弱关系连接的概念，可以看成是现实社会网络的一个合理近似</a:t>
            </a:r>
          </a:p>
          <a:p>
            <a:r>
              <a:rPr lang="zh-CN" altLang="en-US" dirty="0" smtClean="0">
                <a:ea typeface="宋体" pitchFamily="2" charset="-122"/>
              </a:rPr>
              <a:t>可以证明：在这样的网络中，任意两点之间存在短路径的概率很高</a:t>
            </a:r>
          </a:p>
          <a:p>
            <a:r>
              <a:rPr lang="zh-CN" altLang="en-US" dirty="0" smtClean="0">
                <a:ea typeface="宋体" pitchFamily="2" charset="-122"/>
              </a:rPr>
              <a:t>也可以证明，</a:t>
            </a:r>
            <a:r>
              <a:rPr lang="en-US" altLang="zh-CN" dirty="0" smtClean="0">
                <a:ea typeface="宋体" pitchFamily="2" charset="-122"/>
              </a:rPr>
              <a:t>Watts-</a:t>
            </a:r>
            <a:r>
              <a:rPr lang="en-US" altLang="zh-CN" dirty="0" err="1" smtClean="0">
                <a:ea typeface="宋体" pitchFamily="2" charset="-122"/>
              </a:rPr>
              <a:t>Strogatz</a:t>
            </a:r>
            <a:r>
              <a:rPr lang="zh-CN" altLang="en-US" dirty="0" smtClean="0">
                <a:ea typeface="宋体" pitchFamily="2" charset="-122"/>
              </a:rPr>
              <a:t>模型不能很好地体现第二个要求</a:t>
            </a:r>
          </a:p>
          <a:p>
            <a:pPr lvl="1"/>
            <a:r>
              <a:rPr lang="zh-CN" altLang="en-US" dirty="0" smtClean="0">
                <a:ea typeface="宋体" pitchFamily="2" charset="-122"/>
              </a:rPr>
              <a:t>短视搜索</a:t>
            </a:r>
            <a:r>
              <a:rPr lang="zh-CN" altLang="en-US" dirty="0" smtClean="0">
                <a:ea typeface="宋体" pitchFamily="2" charset="-122"/>
              </a:rPr>
              <a:t>路径太长，尽管短路径存在</a:t>
            </a:r>
            <a:endParaRPr lang="en-US" altLang="zh-CN" dirty="0" smtClean="0">
              <a:ea typeface="宋体" pitchFamily="2" charset="-122"/>
            </a:endParaRPr>
          </a:p>
          <a:p>
            <a:pPr lvl="1"/>
            <a:r>
              <a:rPr lang="zh-CN" altLang="en-US" dirty="0" smtClean="0">
                <a:ea typeface="宋体" pitchFamily="2" charset="-122"/>
              </a:rPr>
              <a:t>问题在于此模型中弱连接太“随机”：与产生同质相似性节点的连接没有任何关系，难以被有效利用</a:t>
            </a:r>
          </a:p>
        </p:txBody>
      </p:sp>
      <p:sp>
        <p:nvSpPr>
          <p:cNvPr id="30724"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CD040DDC-1552-472A-9F00-B560E892A18E}" type="slidenum">
              <a:rPr lang="en-US" altLang="zh-CN" sz="1400" smtClean="0"/>
              <a:pPr/>
              <a:t>24</a:t>
            </a:fld>
            <a:endParaRPr lang="en-US" altLang="zh-CN" sz="14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457200" y="1063626"/>
            <a:ext cx="8229600" cy="612775"/>
          </a:xfrm>
        </p:spPr>
        <p:txBody>
          <a:bodyPr/>
          <a:lstStyle/>
          <a:p>
            <a:r>
              <a:rPr lang="zh-CN" altLang="en-US">
                <a:latin typeface="Arial" panose="020B0604020202020204" pitchFamily="34" charset="0"/>
                <a:ea typeface="黑体" pitchFamily="49" charset="-122"/>
              </a:rPr>
              <a:t>短视搜索（分散搜索）</a:t>
            </a:r>
          </a:p>
        </p:txBody>
      </p:sp>
      <p:sp>
        <p:nvSpPr>
          <p:cNvPr id="20482" name="内容占位符 2"/>
          <p:cNvSpPr>
            <a:spLocks noGrp="1"/>
          </p:cNvSpPr>
          <p:nvPr>
            <p:ph idx="1"/>
          </p:nvPr>
        </p:nvSpPr>
        <p:spPr>
          <a:xfrm>
            <a:off x="304800" y="1905000"/>
            <a:ext cx="8534400" cy="3810000"/>
          </a:xfrm>
        </p:spPr>
        <p:txBody>
          <a:bodyPr/>
          <a:lstStyle/>
          <a:p>
            <a:r>
              <a:rPr lang="zh-CN" altLang="en-US" dirty="0">
                <a:latin typeface="Arial" panose="020B0604020202020204" pitchFamily="34" charset="0"/>
                <a:ea typeface="黑体" pitchFamily="49" charset="-122"/>
              </a:rPr>
              <a:t>相对于我们已经熟悉的“广度优先搜索”（无目标），这是一种有目标的基于局部信息的搜索，具有如下特点</a:t>
            </a:r>
            <a:endParaRPr lang="en-US" altLang="zh-CN" dirty="0">
              <a:latin typeface="Arial" panose="020B0604020202020204" pitchFamily="34" charset="0"/>
              <a:ea typeface="黑体" pitchFamily="49" charset="-122"/>
            </a:endParaRPr>
          </a:p>
          <a:p>
            <a:pPr lvl="1"/>
            <a:r>
              <a:rPr lang="zh-CN" altLang="en-US" dirty="0">
                <a:latin typeface="Arial" panose="020B0604020202020204" pitchFamily="34" charset="0"/>
                <a:ea typeface="黑体" pitchFamily="49" charset="-122"/>
              </a:rPr>
              <a:t>每个节点有一个特征，任何两个节点之间的特征可以谈差别（距离）（不同于图论中定义的距离！）</a:t>
            </a:r>
            <a:endParaRPr lang="en-US" altLang="zh-CN" dirty="0">
              <a:latin typeface="Arial" panose="020B0604020202020204" pitchFamily="34" charset="0"/>
              <a:ea typeface="黑体" pitchFamily="49" charset="-122"/>
            </a:endParaRPr>
          </a:p>
          <a:p>
            <a:pPr lvl="1"/>
            <a:r>
              <a:rPr lang="zh-CN" altLang="en-US" dirty="0">
                <a:latin typeface="Arial" panose="020B0604020202020204" pitchFamily="34" charset="0"/>
                <a:ea typeface="黑体" pitchFamily="49" charset="-122"/>
              </a:rPr>
              <a:t>每个节点都知道目标节点的特征，也知道自己和自己邻居节点的特征</a:t>
            </a:r>
            <a:endParaRPr lang="en-US" altLang="zh-CN" dirty="0">
              <a:latin typeface="Arial" panose="020B0604020202020204" pitchFamily="34" charset="0"/>
              <a:ea typeface="黑体" pitchFamily="49" charset="-122"/>
            </a:endParaRPr>
          </a:p>
          <a:p>
            <a:pPr lvl="1"/>
            <a:r>
              <a:rPr lang="zh-CN" altLang="en-US" dirty="0">
                <a:latin typeface="Arial" panose="020B0604020202020204" pitchFamily="34" charset="0"/>
                <a:ea typeface="黑体" pitchFamily="49" charset="-122"/>
              </a:rPr>
              <a:t>搜索过程可看成是信息传递的过程，节点将信息传给离目标节点距离较近（差别较小）的邻居节点</a:t>
            </a:r>
          </a:p>
        </p:txBody>
      </p:sp>
    </p:spTree>
    <p:extLst>
      <p:ext uri="{BB962C8B-B14F-4D97-AF65-F5344CB8AC3E}">
        <p14:creationId xmlns:p14="http://schemas.microsoft.com/office/powerpoint/2010/main" val="4137503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4038600" y="1063626"/>
            <a:ext cx="4953000" cy="765175"/>
          </a:xfrm>
        </p:spPr>
        <p:txBody>
          <a:bodyPr/>
          <a:lstStyle/>
          <a:p>
            <a:r>
              <a:rPr lang="zh-CN" altLang="en-US" dirty="0" smtClean="0">
                <a:latin typeface="Arial" panose="020B0604020202020204" pitchFamily="34" charset="0"/>
                <a:ea typeface="黑体" panose="02010609060101010101" pitchFamily="49" charset="-122"/>
              </a:rPr>
              <a:t>短视搜索示例</a:t>
            </a:r>
          </a:p>
        </p:txBody>
      </p:sp>
      <p:sp>
        <p:nvSpPr>
          <p:cNvPr id="20482" name="内容占位符 2"/>
          <p:cNvSpPr>
            <a:spLocks noGrp="1"/>
          </p:cNvSpPr>
          <p:nvPr>
            <p:ph idx="1"/>
          </p:nvPr>
        </p:nvSpPr>
        <p:spPr>
          <a:xfrm>
            <a:off x="4495800" y="2209800"/>
            <a:ext cx="4495800" cy="2895600"/>
          </a:xfrm>
        </p:spPr>
        <p:txBody>
          <a:bodyPr/>
          <a:lstStyle/>
          <a:p>
            <a:pPr algn="just" eaLnBrk="1"/>
            <a:r>
              <a:rPr lang="zh-CN" altLang="en-US" sz="2400" dirty="0">
                <a:latin typeface="Arial" panose="020B0604020202020204" pitchFamily="34" charset="0"/>
                <a:ea typeface="黑体" panose="02010609060101010101" pitchFamily="49" charset="-122"/>
              </a:rPr>
              <a:t>节点：</a:t>
            </a:r>
            <a:r>
              <a:rPr lang="en-US" altLang="zh-CN" sz="2400" dirty="0">
                <a:latin typeface="Arial" panose="020B0604020202020204" pitchFamily="34" charset="0"/>
                <a:ea typeface="黑体" panose="02010609060101010101" pitchFamily="49" charset="-122"/>
              </a:rPr>
              <a:t>0, 1, …, 9, A, …,F</a:t>
            </a:r>
          </a:p>
          <a:p>
            <a:pPr algn="just" eaLnBrk="1"/>
            <a:r>
              <a:rPr lang="zh-CN" altLang="en-US" sz="2400" dirty="0">
                <a:latin typeface="Arial" panose="020B0604020202020204" pitchFamily="34" charset="0"/>
                <a:ea typeface="黑体" panose="02010609060101010101" pitchFamily="49" charset="-122"/>
              </a:rPr>
              <a:t>特征距离（差别）：由环上的相对位置定义，例如，节点</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和</a:t>
            </a:r>
            <a:r>
              <a:rPr lang="en-US" altLang="zh-CN" sz="2400" dirty="0">
                <a:latin typeface="Arial" panose="020B0604020202020204" pitchFamily="34" charset="0"/>
                <a:ea typeface="黑体" panose="02010609060101010101" pitchFamily="49" charset="-122"/>
              </a:rPr>
              <a:t>A</a:t>
            </a:r>
            <a:r>
              <a:rPr lang="zh-CN" altLang="en-US" sz="2400" dirty="0">
                <a:latin typeface="Arial" panose="020B0604020202020204" pitchFamily="34" charset="0"/>
                <a:ea typeface="黑体" panose="02010609060101010101" pitchFamily="49" charset="-122"/>
              </a:rPr>
              <a:t>的距离为</a:t>
            </a:r>
            <a:r>
              <a:rPr lang="en-US" altLang="zh-CN" sz="2400" dirty="0">
                <a:latin typeface="Arial" panose="020B0604020202020204" pitchFamily="34" charset="0"/>
                <a:ea typeface="黑体" panose="02010609060101010101" pitchFamily="49" charset="-122"/>
              </a:rPr>
              <a:t>6</a:t>
            </a:r>
          </a:p>
          <a:p>
            <a:pPr algn="just" eaLnBrk="1"/>
            <a:r>
              <a:rPr lang="zh-CN" altLang="en-US" sz="2400" dirty="0">
                <a:latin typeface="Arial" panose="020B0604020202020204" pitchFamily="34" charset="0"/>
                <a:ea typeface="黑体" panose="02010609060101010101" pitchFamily="49" charset="-122"/>
              </a:rPr>
              <a:t>从</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开始，以</a:t>
            </a:r>
            <a:r>
              <a:rPr lang="en-US" altLang="zh-CN" sz="2400" dirty="0">
                <a:latin typeface="Arial" panose="020B0604020202020204" pitchFamily="34" charset="0"/>
                <a:ea typeface="黑体" panose="02010609060101010101" pitchFamily="49" charset="-122"/>
              </a:rPr>
              <a:t>A</a:t>
            </a:r>
            <a:r>
              <a:rPr lang="zh-CN" altLang="en-US" sz="2400" dirty="0">
                <a:latin typeface="Arial" panose="020B0604020202020204" pitchFamily="34" charset="0"/>
                <a:ea typeface="黑体" panose="02010609060101010101" pitchFamily="49" charset="-122"/>
              </a:rPr>
              <a:t>为目标的短视搜索：</a:t>
            </a:r>
            <a:r>
              <a:rPr lang="en-US" altLang="zh-CN" sz="2400" dirty="0">
                <a:latin typeface="Arial" panose="020B0604020202020204" pitchFamily="34" charset="0"/>
                <a:ea typeface="黑体" panose="02010609060101010101" pitchFamily="49" charset="-122"/>
              </a:rPr>
              <a:t>0-C-B-A</a:t>
            </a:r>
          </a:p>
          <a:p>
            <a:pPr algn="just" eaLnBrk="1"/>
            <a:r>
              <a:rPr lang="zh-CN" altLang="en-US" sz="2400" dirty="0">
                <a:latin typeface="Arial" panose="020B0604020202020204" pitchFamily="34" charset="0"/>
                <a:ea typeface="黑体" panose="02010609060101010101" pitchFamily="49" charset="-122"/>
              </a:rPr>
              <a:t>而不能是：</a:t>
            </a:r>
            <a:r>
              <a:rPr lang="en-US" altLang="zh-CN" sz="2400" dirty="0">
                <a:latin typeface="Arial" panose="020B0604020202020204" pitchFamily="34" charset="0"/>
                <a:ea typeface="黑体" panose="02010609060101010101" pitchFamily="49" charset="-122"/>
              </a:rPr>
              <a:t>0-F-A</a:t>
            </a:r>
            <a:endParaRPr lang="zh-CN" altLang="en-US" sz="2400" dirty="0">
              <a:latin typeface="Arial" panose="020B0604020202020204" pitchFamily="34" charset="0"/>
              <a:ea typeface="黑体" panose="02010609060101010101" pitchFamily="49" charset="-122"/>
            </a:endParaRPr>
          </a:p>
        </p:txBody>
      </p:sp>
      <p:sp>
        <p:nvSpPr>
          <p:cNvPr id="4" name="椭圆 3"/>
          <p:cNvSpPr>
            <a:spLocks noChangeArrowheads="1"/>
          </p:cNvSpPr>
          <p:nvPr/>
        </p:nvSpPr>
        <p:spPr bwMode="auto">
          <a:xfrm>
            <a:off x="425450" y="1447800"/>
            <a:ext cx="3962400" cy="3962400"/>
          </a:xfrm>
          <a:prstGeom prst="ellips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txBody>
          <a:bodyPr anchor="ctr"/>
          <a:lstStyle/>
          <a:p>
            <a:pPr algn="ctr">
              <a:defRPr/>
            </a:pPr>
            <a:endParaRPr lang="zh-CN" altLang="en-US">
              <a:solidFill>
                <a:schemeClr val="lt1"/>
              </a:solidFill>
              <a:ea typeface="黑体" panose="02010609060101010101" pitchFamily="49" charset="-122"/>
            </a:endParaRPr>
          </a:p>
        </p:txBody>
      </p:sp>
      <p:sp>
        <p:nvSpPr>
          <p:cNvPr id="5" name="椭圆 4"/>
          <p:cNvSpPr>
            <a:spLocks noChangeArrowheads="1"/>
          </p:cNvSpPr>
          <p:nvPr/>
        </p:nvSpPr>
        <p:spPr bwMode="auto">
          <a:xfrm>
            <a:off x="1492250" y="144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F</a:t>
            </a:r>
            <a:endParaRPr lang="zh-CN" altLang="en-US" sz="1800">
              <a:solidFill>
                <a:srgbClr val="FFFFFF"/>
              </a:solidFill>
              <a:ea typeface="黑体" panose="02010609060101010101" pitchFamily="49" charset="-122"/>
            </a:endParaRPr>
          </a:p>
        </p:txBody>
      </p:sp>
      <p:sp>
        <p:nvSpPr>
          <p:cNvPr id="6" name="椭圆 5"/>
          <p:cNvSpPr>
            <a:spLocks noChangeArrowheads="1"/>
          </p:cNvSpPr>
          <p:nvPr/>
        </p:nvSpPr>
        <p:spPr bwMode="auto">
          <a:xfrm>
            <a:off x="3016250" y="144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1</a:t>
            </a:r>
            <a:endParaRPr lang="zh-CN" altLang="en-US" sz="1800">
              <a:solidFill>
                <a:srgbClr val="FFFFFF"/>
              </a:solidFill>
              <a:ea typeface="黑体" panose="02010609060101010101" pitchFamily="49" charset="-122"/>
            </a:endParaRPr>
          </a:p>
        </p:txBody>
      </p:sp>
      <p:sp>
        <p:nvSpPr>
          <p:cNvPr id="7" name="椭圆 6"/>
          <p:cNvSpPr>
            <a:spLocks noChangeArrowheads="1"/>
          </p:cNvSpPr>
          <p:nvPr/>
        </p:nvSpPr>
        <p:spPr bwMode="auto">
          <a:xfrm>
            <a:off x="2254250" y="1295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0</a:t>
            </a:r>
            <a:endParaRPr lang="zh-CN" altLang="en-US" sz="1800">
              <a:solidFill>
                <a:srgbClr val="FFFFFF"/>
              </a:solidFill>
              <a:ea typeface="黑体" panose="02010609060101010101" pitchFamily="49" charset="-122"/>
            </a:endParaRPr>
          </a:p>
        </p:txBody>
      </p:sp>
      <p:sp>
        <p:nvSpPr>
          <p:cNvPr id="8" name="椭圆 7"/>
          <p:cNvSpPr>
            <a:spLocks noChangeArrowheads="1"/>
          </p:cNvSpPr>
          <p:nvPr/>
        </p:nvSpPr>
        <p:spPr bwMode="auto">
          <a:xfrm>
            <a:off x="3625850" y="1828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2</a:t>
            </a:r>
            <a:endParaRPr lang="zh-CN" altLang="en-US" sz="1800">
              <a:solidFill>
                <a:srgbClr val="FFFFFF"/>
              </a:solidFill>
              <a:ea typeface="黑体" panose="02010609060101010101" pitchFamily="49" charset="-122"/>
            </a:endParaRPr>
          </a:p>
        </p:txBody>
      </p:sp>
      <p:sp>
        <p:nvSpPr>
          <p:cNvPr id="9" name="椭圆 8"/>
          <p:cNvSpPr>
            <a:spLocks noChangeArrowheads="1"/>
          </p:cNvSpPr>
          <p:nvPr/>
        </p:nvSpPr>
        <p:spPr bwMode="auto">
          <a:xfrm>
            <a:off x="882650" y="1828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E</a:t>
            </a:r>
            <a:endParaRPr lang="zh-CN" altLang="en-US" sz="1800">
              <a:solidFill>
                <a:srgbClr val="FFFFFF"/>
              </a:solidFill>
              <a:ea typeface="黑体" panose="02010609060101010101" pitchFamily="49" charset="-122"/>
            </a:endParaRPr>
          </a:p>
        </p:txBody>
      </p:sp>
      <p:sp>
        <p:nvSpPr>
          <p:cNvPr id="10" name="椭圆 9"/>
          <p:cNvSpPr>
            <a:spLocks noChangeArrowheads="1"/>
          </p:cNvSpPr>
          <p:nvPr/>
        </p:nvSpPr>
        <p:spPr bwMode="auto">
          <a:xfrm>
            <a:off x="425450" y="2438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D</a:t>
            </a:r>
            <a:endParaRPr lang="zh-CN" altLang="en-US" sz="1800">
              <a:solidFill>
                <a:srgbClr val="FFFFFF"/>
              </a:solidFill>
              <a:ea typeface="黑体" panose="02010609060101010101" pitchFamily="49" charset="-122"/>
            </a:endParaRPr>
          </a:p>
        </p:txBody>
      </p:sp>
      <p:sp>
        <p:nvSpPr>
          <p:cNvPr id="11" name="椭圆 10"/>
          <p:cNvSpPr>
            <a:spLocks noChangeArrowheads="1"/>
          </p:cNvSpPr>
          <p:nvPr/>
        </p:nvSpPr>
        <p:spPr bwMode="auto">
          <a:xfrm>
            <a:off x="4083050" y="2438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3</a:t>
            </a:r>
            <a:endParaRPr lang="zh-CN" altLang="en-US" sz="1800">
              <a:solidFill>
                <a:srgbClr val="FFFFFF"/>
              </a:solidFill>
              <a:ea typeface="黑体" panose="02010609060101010101" pitchFamily="49" charset="-122"/>
            </a:endParaRPr>
          </a:p>
        </p:txBody>
      </p:sp>
      <p:sp>
        <p:nvSpPr>
          <p:cNvPr id="12" name="椭圆 11"/>
          <p:cNvSpPr>
            <a:spLocks noChangeArrowheads="1"/>
          </p:cNvSpPr>
          <p:nvPr/>
        </p:nvSpPr>
        <p:spPr bwMode="auto">
          <a:xfrm>
            <a:off x="1416050" y="5105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9</a:t>
            </a:r>
            <a:endParaRPr lang="zh-CN" altLang="en-US" sz="1800">
              <a:solidFill>
                <a:srgbClr val="FFFFFF"/>
              </a:solidFill>
              <a:ea typeface="黑体" panose="02010609060101010101" pitchFamily="49" charset="-122"/>
            </a:endParaRPr>
          </a:p>
        </p:txBody>
      </p:sp>
      <p:sp>
        <p:nvSpPr>
          <p:cNvPr id="13" name="椭圆 12"/>
          <p:cNvSpPr>
            <a:spLocks noChangeArrowheads="1"/>
          </p:cNvSpPr>
          <p:nvPr/>
        </p:nvSpPr>
        <p:spPr bwMode="auto">
          <a:xfrm>
            <a:off x="730250" y="4495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A</a:t>
            </a:r>
            <a:endParaRPr lang="zh-CN" altLang="en-US" sz="1800">
              <a:solidFill>
                <a:srgbClr val="FFFFFF"/>
              </a:solidFill>
              <a:ea typeface="黑体" panose="02010609060101010101" pitchFamily="49" charset="-122"/>
            </a:endParaRPr>
          </a:p>
        </p:txBody>
      </p:sp>
      <p:sp>
        <p:nvSpPr>
          <p:cNvPr id="14" name="椭圆 13"/>
          <p:cNvSpPr>
            <a:spLocks noChangeArrowheads="1"/>
          </p:cNvSpPr>
          <p:nvPr/>
        </p:nvSpPr>
        <p:spPr bwMode="auto">
          <a:xfrm>
            <a:off x="349250" y="38100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B</a:t>
            </a:r>
            <a:endParaRPr lang="zh-CN" altLang="en-US" sz="1800">
              <a:solidFill>
                <a:srgbClr val="FFFFFF"/>
              </a:solidFill>
              <a:ea typeface="黑体" panose="02010609060101010101" pitchFamily="49" charset="-122"/>
            </a:endParaRPr>
          </a:p>
        </p:txBody>
      </p:sp>
      <p:sp>
        <p:nvSpPr>
          <p:cNvPr id="15" name="椭圆 14"/>
          <p:cNvSpPr>
            <a:spLocks noChangeArrowheads="1"/>
          </p:cNvSpPr>
          <p:nvPr/>
        </p:nvSpPr>
        <p:spPr bwMode="auto">
          <a:xfrm>
            <a:off x="3092450" y="5029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7</a:t>
            </a:r>
            <a:endParaRPr lang="zh-CN" altLang="en-US" sz="1800">
              <a:solidFill>
                <a:srgbClr val="FFFFFF"/>
              </a:solidFill>
              <a:ea typeface="黑体" panose="02010609060101010101" pitchFamily="49" charset="-122"/>
            </a:endParaRPr>
          </a:p>
        </p:txBody>
      </p:sp>
      <p:sp>
        <p:nvSpPr>
          <p:cNvPr id="16" name="椭圆 15"/>
          <p:cNvSpPr>
            <a:spLocks noChangeArrowheads="1"/>
          </p:cNvSpPr>
          <p:nvPr/>
        </p:nvSpPr>
        <p:spPr bwMode="auto">
          <a:xfrm>
            <a:off x="3702050" y="45720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6</a:t>
            </a:r>
            <a:endParaRPr lang="zh-CN" altLang="en-US" sz="1800">
              <a:solidFill>
                <a:srgbClr val="FFFFFF"/>
              </a:solidFill>
              <a:ea typeface="黑体" panose="02010609060101010101" pitchFamily="49" charset="-122"/>
            </a:endParaRPr>
          </a:p>
        </p:txBody>
      </p:sp>
      <p:sp>
        <p:nvSpPr>
          <p:cNvPr id="17" name="椭圆 16"/>
          <p:cNvSpPr>
            <a:spLocks noChangeArrowheads="1"/>
          </p:cNvSpPr>
          <p:nvPr/>
        </p:nvSpPr>
        <p:spPr bwMode="auto">
          <a:xfrm>
            <a:off x="4083050" y="3962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5</a:t>
            </a:r>
            <a:endParaRPr lang="zh-CN" altLang="en-US" sz="1800">
              <a:solidFill>
                <a:srgbClr val="FFFFFF"/>
              </a:solidFill>
              <a:ea typeface="黑体" panose="02010609060101010101" pitchFamily="49" charset="-122"/>
            </a:endParaRPr>
          </a:p>
        </p:txBody>
      </p:sp>
      <p:sp>
        <p:nvSpPr>
          <p:cNvPr id="18" name="椭圆 17"/>
          <p:cNvSpPr>
            <a:spLocks noChangeArrowheads="1"/>
          </p:cNvSpPr>
          <p:nvPr/>
        </p:nvSpPr>
        <p:spPr bwMode="auto">
          <a:xfrm>
            <a:off x="4235450" y="3124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4</a:t>
            </a:r>
            <a:endParaRPr lang="zh-CN" altLang="en-US" sz="1800">
              <a:solidFill>
                <a:srgbClr val="FFFFFF"/>
              </a:solidFill>
              <a:ea typeface="黑体" panose="02010609060101010101" pitchFamily="49" charset="-122"/>
            </a:endParaRPr>
          </a:p>
        </p:txBody>
      </p:sp>
      <p:sp>
        <p:nvSpPr>
          <p:cNvPr id="19" name="椭圆 18"/>
          <p:cNvSpPr>
            <a:spLocks noChangeArrowheads="1"/>
          </p:cNvSpPr>
          <p:nvPr/>
        </p:nvSpPr>
        <p:spPr bwMode="auto">
          <a:xfrm>
            <a:off x="273050" y="3124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C</a:t>
            </a:r>
            <a:endParaRPr lang="zh-CN" altLang="en-US" sz="1800">
              <a:solidFill>
                <a:srgbClr val="FFFFFF"/>
              </a:solidFill>
              <a:ea typeface="黑体" panose="02010609060101010101" pitchFamily="49" charset="-122"/>
            </a:endParaRPr>
          </a:p>
        </p:txBody>
      </p:sp>
      <p:sp>
        <p:nvSpPr>
          <p:cNvPr id="20" name="椭圆 19"/>
          <p:cNvSpPr>
            <a:spLocks noChangeArrowheads="1"/>
          </p:cNvSpPr>
          <p:nvPr/>
        </p:nvSpPr>
        <p:spPr bwMode="auto">
          <a:xfrm>
            <a:off x="2254250" y="525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8</a:t>
            </a:r>
            <a:endParaRPr lang="zh-CN" altLang="en-US" sz="1800">
              <a:solidFill>
                <a:srgbClr val="FFFFFF"/>
              </a:solidFill>
              <a:ea typeface="黑体" panose="02010609060101010101" pitchFamily="49" charset="-122"/>
            </a:endParaRPr>
          </a:p>
        </p:txBody>
      </p:sp>
      <p:cxnSp>
        <p:nvCxnSpPr>
          <p:cNvPr id="22" name="直线连接符 21"/>
          <p:cNvCxnSpPr>
            <a:cxnSpLocks noChangeShapeType="1"/>
            <a:stCxn id="7" idx="5"/>
            <a:endCxn id="18" idx="1"/>
          </p:cNvCxnSpPr>
          <p:nvPr/>
        </p:nvCxnSpPr>
        <p:spPr bwMode="auto">
          <a:xfrm>
            <a:off x="2514600" y="1555750"/>
            <a:ext cx="1765300" cy="16129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直线连接符 24"/>
          <p:cNvCxnSpPr>
            <a:cxnSpLocks noChangeShapeType="1"/>
            <a:stCxn id="10" idx="5"/>
            <a:endCxn id="12" idx="0"/>
          </p:cNvCxnSpPr>
          <p:nvPr/>
        </p:nvCxnSpPr>
        <p:spPr bwMode="auto">
          <a:xfrm>
            <a:off x="685800" y="2698750"/>
            <a:ext cx="882650" cy="2406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stCxn id="19" idx="5"/>
            <a:endCxn id="20" idx="0"/>
          </p:cNvCxnSpPr>
          <p:nvPr/>
        </p:nvCxnSpPr>
        <p:spPr bwMode="auto">
          <a:xfrm>
            <a:off x="533400" y="3384550"/>
            <a:ext cx="1873250" cy="18732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直线连接符 26"/>
          <p:cNvCxnSpPr>
            <a:cxnSpLocks noChangeShapeType="1"/>
            <a:stCxn id="8" idx="4"/>
            <a:endCxn id="16" idx="0"/>
          </p:cNvCxnSpPr>
          <p:nvPr/>
        </p:nvCxnSpPr>
        <p:spPr bwMode="auto">
          <a:xfrm>
            <a:off x="3778250" y="2133600"/>
            <a:ext cx="76200" cy="24384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6" idx="4"/>
            <a:endCxn id="17" idx="0"/>
          </p:cNvCxnSpPr>
          <p:nvPr/>
        </p:nvCxnSpPr>
        <p:spPr bwMode="auto">
          <a:xfrm>
            <a:off x="3168650" y="1752600"/>
            <a:ext cx="1066800" cy="22098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直线连接符 28"/>
          <p:cNvCxnSpPr>
            <a:cxnSpLocks noChangeShapeType="1"/>
            <a:stCxn id="15" idx="1"/>
            <a:endCxn id="14" idx="6"/>
          </p:cNvCxnSpPr>
          <p:nvPr/>
        </p:nvCxnSpPr>
        <p:spPr bwMode="auto">
          <a:xfrm flipH="1" flipV="1">
            <a:off x="654050" y="3962400"/>
            <a:ext cx="2482850" cy="11112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16" idx="2"/>
            <a:endCxn id="13" idx="6"/>
          </p:cNvCxnSpPr>
          <p:nvPr/>
        </p:nvCxnSpPr>
        <p:spPr bwMode="auto">
          <a:xfrm flipH="1" flipV="1">
            <a:off x="1035050" y="4648200"/>
            <a:ext cx="2667000" cy="762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直线连接符 30"/>
          <p:cNvCxnSpPr>
            <a:cxnSpLocks noChangeShapeType="1"/>
            <a:stCxn id="17" idx="2"/>
            <a:endCxn id="12" idx="7"/>
          </p:cNvCxnSpPr>
          <p:nvPr/>
        </p:nvCxnSpPr>
        <p:spPr bwMode="auto">
          <a:xfrm flipH="1">
            <a:off x="1676400" y="4114800"/>
            <a:ext cx="2406650" cy="10350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直线连接符 31"/>
          <p:cNvCxnSpPr>
            <a:cxnSpLocks noChangeShapeType="1"/>
            <a:stCxn id="18" idx="3"/>
            <a:endCxn id="20" idx="7"/>
          </p:cNvCxnSpPr>
          <p:nvPr/>
        </p:nvCxnSpPr>
        <p:spPr bwMode="auto">
          <a:xfrm flipH="1">
            <a:off x="2514600" y="3384550"/>
            <a:ext cx="1765300" cy="19177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直线连接符 32"/>
          <p:cNvCxnSpPr>
            <a:cxnSpLocks noChangeShapeType="1"/>
            <a:stCxn id="11" idx="3"/>
            <a:endCxn id="15" idx="0"/>
          </p:cNvCxnSpPr>
          <p:nvPr/>
        </p:nvCxnSpPr>
        <p:spPr bwMode="auto">
          <a:xfrm flipH="1">
            <a:off x="3244850" y="2698750"/>
            <a:ext cx="882650" cy="23304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直线连接符 66"/>
          <p:cNvCxnSpPr>
            <a:cxnSpLocks noChangeShapeType="1"/>
            <a:stCxn id="5" idx="4"/>
            <a:endCxn id="13" idx="0"/>
          </p:cNvCxnSpPr>
          <p:nvPr/>
        </p:nvCxnSpPr>
        <p:spPr bwMode="auto">
          <a:xfrm flipH="1">
            <a:off x="882650" y="1752600"/>
            <a:ext cx="762000" cy="27432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2" name="直线连接符 71"/>
          <p:cNvCxnSpPr>
            <a:cxnSpLocks noChangeShapeType="1"/>
            <a:stCxn id="7" idx="3"/>
            <a:endCxn id="19" idx="7"/>
          </p:cNvCxnSpPr>
          <p:nvPr/>
        </p:nvCxnSpPr>
        <p:spPr bwMode="auto">
          <a:xfrm flipH="1">
            <a:off x="533400" y="1555750"/>
            <a:ext cx="1765300" cy="16129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直线连接符 74"/>
          <p:cNvCxnSpPr>
            <a:cxnSpLocks noChangeShapeType="1"/>
            <a:stCxn id="6" idx="3"/>
            <a:endCxn id="10" idx="6"/>
          </p:cNvCxnSpPr>
          <p:nvPr/>
        </p:nvCxnSpPr>
        <p:spPr bwMode="auto">
          <a:xfrm flipH="1">
            <a:off x="730250" y="1708150"/>
            <a:ext cx="2330450" cy="882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9" idx="6"/>
            <a:endCxn id="8" idx="2"/>
          </p:cNvCxnSpPr>
          <p:nvPr/>
        </p:nvCxnSpPr>
        <p:spPr bwMode="auto">
          <a:xfrm>
            <a:off x="1187450" y="1981200"/>
            <a:ext cx="2438400"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1" name="直线连接符 80"/>
          <p:cNvCxnSpPr>
            <a:cxnSpLocks noChangeShapeType="1"/>
            <a:stCxn id="5" idx="5"/>
            <a:endCxn id="11" idx="2"/>
          </p:cNvCxnSpPr>
          <p:nvPr/>
        </p:nvCxnSpPr>
        <p:spPr bwMode="auto">
          <a:xfrm>
            <a:off x="1752600" y="1708150"/>
            <a:ext cx="2330450" cy="882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7" name="矩形 86"/>
          <p:cNvSpPr>
            <a:spLocks noChangeArrowheads="1"/>
          </p:cNvSpPr>
          <p:nvPr/>
        </p:nvSpPr>
        <p:spPr bwMode="auto">
          <a:xfrm>
            <a:off x="3657600" y="5257800"/>
            <a:ext cx="5334000" cy="533400"/>
          </a:xfrm>
          <a:prstGeom prst="rect">
            <a:avLst/>
          </a:prstGeom>
          <a:solidFill>
            <a:srgbClr val="984807"/>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a:solidFill>
                  <a:srgbClr val="FFFFFF"/>
                </a:solidFill>
                <a:ea typeface="黑体" panose="02010609060101010101" pitchFamily="49" charset="-122"/>
              </a:rPr>
              <a:t>“短视搜索”没走“最短路径”！</a:t>
            </a:r>
          </a:p>
        </p:txBody>
      </p:sp>
    </p:spTree>
    <p:extLst>
      <p:ext uri="{BB962C8B-B14F-4D97-AF65-F5344CB8AC3E}">
        <p14:creationId xmlns:p14="http://schemas.microsoft.com/office/powerpoint/2010/main" val="1096180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038600" y="1219201"/>
            <a:ext cx="4953000" cy="765175"/>
          </a:xfrm>
        </p:spPr>
        <p:txBody>
          <a:bodyPr/>
          <a:lstStyle/>
          <a:p>
            <a:r>
              <a:rPr lang="zh-CN" altLang="en-US" smtClean="0">
                <a:latin typeface="Arial" panose="020B0604020202020204" pitchFamily="34" charset="0"/>
                <a:ea typeface="黑体" panose="02010609060101010101" pitchFamily="49" charset="-122"/>
              </a:rPr>
              <a:t>测试：短视搜索</a:t>
            </a:r>
          </a:p>
        </p:txBody>
      </p:sp>
      <p:sp>
        <p:nvSpPr>
          <p:cNvPr id="22531" name="内容占位符 2"/>
          <p:cNvSpPr>
            <a:spLocks noGrp="1"/>
          </p:cNvSpPr>
          <p:nvPr>
            <p:ph idx="1"/>
          </p:nvPr>
        </p:nvSpPr>
        <p:spPr>
          <a:xfrm>
            <a:off x="4495801" y="2514600"/>
            <a:ext cx="4567237" cy="2514600"/>
          </a:xfrm>
        </p:spPr>
        <p:txBody>
          <a:bodyPr/>
          <a:lstStyle/>
          <a:p>
            <a:pPr algn="just"/>
            <a:r>
              <a:rPr lang="zh-CN" altLang="en-US" sz="2400" dirty="0">
                <a:latin typeface="Arial" panose="020B0604020202020204" pitchFamily="34" charset="0"/>
                <a:ea typeface="黑体" panose="02010609060101010101" pitchFamily="49" charset="-122"/>
              </a:rPr>
              <a:t>左图，距离（差别）</a:t>
            </a:r>
            <a:r>
              <a:rPr lang="zh-CN" altLang="en-US" sz="2400" dirty="0">
                <a:solidFill>
                  <a:srgbClr val="C00000"/>
                </a:solidFill>
                <a:latin typeface="Arial" panose="020B0604020202020204" pitchFamily="34" charset="0"/>
                <a:ea typeface="黑体" panose="02010609060101010101" pitchFamily="49" charset="-122"/>
              </a:rPr>
              <a:t>由环上的相对位置定义</a:t>
            </a:r>
            <a:r>
              <a:rPr lang="zh-CN" altLang="en-US" sz="2400" dirty="0">
                <a:latin typeface="Arial" panose="020B0604020202020204" pitchFamily="34" charset="0"/>
                <a:ea typeface="黑体" panose="02010609060101010101" pitchFamily="49" charset="-122"/>
              </a:rPr>
              <a:t>，例如，节点</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和</a:t>
            </a:r>
            <a:r>
              <a:rPr lang="en-US" altLang="zh-CN" sz="2400" dirty="0">
                <a:latin typeface="Arial" panose="020B0604020202020204" pitchFamily="34" charset="0"/>
                <a:ea typeface="黑体" panose="02010609060101010101" pitchFamily="49" charset="-122"/>
              </a:rPr>
              <a:t>A</a:t>
            </a:r>
            <a:r>
              <a:rPr lang="zh-CN" altLang="en-US" sz="2400" dirty="0">
                <a:latin typeface="Arial" panose="020B0604020202020204" pitchFamily="34" charset="0"/>
                <a:ea typeface="黑体" panose="02010609060101010101" pitchFamily="49" charset="-122"/>
              </a:rPr>
              <a:t>的距离为</a:t>
            </a:r>
            <a:r>
              <a:rPr lang="en-US" altLang="zh-CN" sz="2400" dirty="0">
                <a:latin typeface="Arial" panose="020B0604020202020204" pitchFamily="34" charset="0"/>
                <a:ea typeface="黑体" panose="02010609060101010101" pitchFamily="49" charset="-122"/>
              </a:rPr>
              <a:t>6</a:t>
            </a:r>
          </a:p>
          <a:p>
            <a:pPr algn="just"/>
            <a:r>
              <a:rPr lang="zh-CN" altLang="en-US" sz="2400" dirty="0">
                <a:latin typeface="Arial" panose="020B0604020202020204" pitchFamily="34" charset="0"/>
                <a:ea typeface="黑体" panose="02010609060101010101" pitchFamily="49" charset="-122"/>
              </a:rPr>
              <a:t>试给出从</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开始，以</a:t>
            </a:r>
            <a:r>
              <a:rPr lang="en-US" altLang="zh-CN" sz="2400" dirty="0">
                <a:latin typeface="Arial" panose="020B0604020202020204" pitchFamily="34" charset="0"/>
                <a:ea typeface="黑体" panose="02010609060101010101" pitchFamily="49" charset="-122"/>
              </a:rPr>
              <a:t>9</a:t>
            </a:r>
            <a:r>
              <a:rPr lang="zh-CN" altLang="en-US" sz="2400" dirty="0">
                <a:latin typeface="Arial" panose="020B0604020202020204" pitchFamily="34" charset="0"/>
                <a:ea typeface="黑体" panose="02010609060101010101" pitchFamily="49" charset="-122"/>
              </a:rPr>
              <a:t>为目标的一条短视搜索路径，它是</a:t>
            </a:r>
            <a:r>
              <a:rPr lang="en-US" altLang="zh-CN" sz="2400" dirty="0">
                <a:latin typeface="Arial" panose="020B0604020202020204" pitchFamily="34" charset="0"/>
                <a:ea typeface="黑体" panose="02010609060101010101" pitchFamily="49" charset="-122"/>
              </a:rPr>
              <a:t>0</a:t>
            </a:r>
            <a:r>
              <a:rPr lang="zh-CN" altLang="en-US" sz="2400" dirty="0">
                <a:latin typeface="Arial" panose="020B0604020202020204" pitchFamily="34" charset="0"/>
                <a:ea typeface="黑体" panose="02010609060101010101" pitchFamily="49" charset="-122"/>
              </a:rPr>
              <a:t>和</a:t>
            </a:r>
            <a:r>
              <a:rPr lang="en-US" altLang="zh-CN" sz="2400" dirty="0">
                <a:latin typeface="Arial" panose="020B0604020202020204" pitchFamily="34" charset="0"/>
                <a:ea typeface="黑体" panose="02010609060101010101" pitchFamily="49" charset="-122"/>
              </a:rPr>
              <a:t>9</a:t>
            </a:r>
            <a:r>
              <a:rPr lang="zh-CN" altLang="en-US" sz="2400" dirty="0">
                <a:latin typeface="Arial" panose="020B0604020202020204" pitchFamily="34" charset="0"/>
                <a:ea typeface="黑体" panose="02010609060101010101" pitchFamily="49" charset="-122"/>
              </a:rPr>
              <a:t>之间</a:t>
            </a:r>
            <a:r>
              <a:rPr lang="zh-CN" altLang="en-US" sz="2400" u="sng" dirty="0">
                <a:solidFill>
                  <a:srgbClr val="C00000"/>
                </a:solidFill>
                <a:latin typeface="Arial" panose="020B0604020202020204" pitchFamily="34" charset="0"/>
                <a:ea typeface="黑体" panose="02010609060101010101" pitchFamily="49" charset="-122"/>
              </a:rPr>
              <a:t>在图中</a:t>
            </a:r>
            <a:r>
              <a:rPr lang="zh-CN" altLang="en-US" sz="2400" dirty="0">
                <a:latin typeface="Arial" panose="020B0604020202020204" pitchFamily="34" charset="0"/>
                <a:ea typeface="黑体" panose="02010609060101010101" pitchFamily="49" charset="-122"/>
              </a:rPr>
              <a:t>的最短路径吗？</a:t>
            </a:r>
            <a:endParaRPr lang="en-US" altLang="zh-CN" sz="2400" dirty="0">
              <a:latin typeface="Arial" panose="020B0604020202020204" pitchFamily="34" charset="0"/>
              <a:ea typeface="黑体" panose="02010609060101010101" pitchFamily="49" charset="-122"/>
            </a:endParaRPr>
          </a:p>
        </p:txBody>
      </p:sp>
      <p:sp>
        <p:nvSpPr>
          <p:cNvPr id="4" name="椭圆 3"/>
          <p:cNvSpPr>
            <a:spLocks noChangeArrowheads="1"/>
          </p:cNvSpPr>
          <p:nvPr/>
        </p:nvSpPr>
        <p:spPr bwMode="auto">
          <a:xfrm>
            <a:off x="425450" y="1447800"/>
            <a:ext cx="3962400" cy="3962400"/>
          </a:xfrm>
          <a:prstGeom prst="ellips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txBody>
          <a:bodyPr anchor="ctr"/>
          <a:lstStyle/>
          <a:p>
            <a:pPr algn="ctr">
              <a:defRPr/>
            </a:pPr>
            <a:endParaRPr lang="zh-CN" altLang="en-US">
              <a:solidFill>
                <a:schemeClr val="lt1"/>
              </a:solidFill>
              <a:ea typeface="黑体" panose="02010609060101010101" pitchFamily="49" charset="-122"/>
            </a:endParaRPr>
          </a:p>
        </p:txBody>
      </p:sp>
      <p:sp>
        <p:nvSpPr>
          <p:cNvPr id="5" name="椭圆 4"/>
          <p:cNvSpPr>
            <a:spLocks noChangeArrowheads="1"/>
          </p:cNvSpPr>
          <p:nvPr/>
        </p:nvSpPr>
        <p:spPr bwMode="auto">
          <a:xfrm>
            <a:off x="1492250" y="144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F</a:t>
            </a:r>
            <a:endParaRPr lang="zh-CN" altLang="en-US" sz="1800">
              <a:solidFill>
                <a:srgbClr val="FFFFFF"/>
              </a:solidFill>
              <a:ea typeface="黑体" panose="02010609060101010101" pitchFamily="49" charset="-122"/>
            </a:endParaRPr>
          </a:p>
        </p:txBody>
      </p:sp>
      <p:sp>
        <p:nvSpPr>
          <p:cNvPr id="6" name="椭圆 5"/>
          <p:cNvSpPr>
            <a:spLocks noChangeArrowheads="1"/>
          </p:cNvSpPr>
          <p:nvPr/>
        </p:nvSpPr>
        <p:spPr bwMode="auto">
          <a:xfrm>
            <a:off x="3016250" y="144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1</a:t>
            </a:r>
            <a:endParaRPr lang="zh-CN" altLang="en-US" sz="1800">
              <a:solidFill>
                <a:srgbClr val="FFFFFF"/>
              </a:solidFill>
              <a:ea typeface="黑体" panose="02010609060101010101" pitchFamily="49" charset="-122"/>
            </a:endParaRPr>
          </a:p>
        </p:txBody>
      </p:sp>
      <p:sp>
        <p:nvSpPr>
          <p:cNvPr id="7" name="椭圆 6"/>
          <p:cNvSpPr>
            <a:spLocks noChangeArrowheads="1"/>
          </p:cNvSpPr>
          <p:nvPr/>
        </p:nvSpPr>
        <p:spPr bwMode="auto">
          <a:xfrm>
            <a:off x="2254250" y="1295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0</a:t>
            </a:r>
            <a:endParaRPr lang="zh-CN" altLang="en-US" sz="1800">
              <a:solidFill>
                <a:srgbClr val="FFFFFF"/>
              </a:solidFill>
              <a:ea typeface="黑体" panose="02010609060101010101" pitchFamily="49" charset="-122"/>
            </a:endParaRPr>
          </a:p>
        </p:txBody>
      </p:sp>
      <p:sp>
        <p:nvSpPr>
          <p:cNvPr id="8" name="椭圆 7"/>
          <p:cNvSpPr>
            <a:spLocks noChangeArrowheads="1"/>
          </p:cNvSpPr>
          <p:nvPr/>
        </p:nvSpPr>
        <p:spPr bwMode="auto">
          <a:xfrm>
            <a:off x="3625850" y="1828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2</a:t>
            </a:r>
            <a:endParaRPr lang="zh-CN" altLang="en-US" sz="1800">
              <a:solidFill>
                <a:srgbClr val="FFFFFF"/>
              </a:solidFill>
              <a:ea typeface="黑体" panose="02010609060101010101" pitchFamily="49" charset="-122"/>
            </a:endParaRPr>
          </a:p>
        </p:txBody>
      </p:sp>
      <p:sp>
        <p:nvSpPr>
          <p:cNvPr id="9" name="椭圆 8"/>
          <p:cNvSpPr>
            <a:spLocks noChangeArrowheads="1"/>
          </p:cNvSpPr>
          <p:nvPr/>
        </p:nvSpPr>
        <p:spPr bwMode="auto">
          <a:xfrm>
            <a:off x="882650" y="1828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E</a:t>
            </a:r>
            <a:endParaRPr lang="zh-CN" altLang="en-US" sz="1800">
              <a:solidFill>
                <a:srgbClr val="FFFFFF"/>
              </a:solidFill>
              <a:ea typeface="黑体" panose="02010609060101010101" pitchFamily="49" charset="-122"/>
            </a:endParaRPr>
          </a:p>
        </p:txBody>
      </p:sp>
      <p:sp>
        <p:nvSpPr>
          <p:cNvPr id="10" name="椭圆 9"/>
          <p:cNvSpPr>
            <a:spLocks noChangeArrowheads="1"/>
          </p:cNvSpPr>
          <p:nvPr/>
        </p:nvSpPr>
        <p:spPr bwMode="auto">
          <a:xfrm>
            <a:off x="425450" y="2438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D</a:t>
            </a:r>
            <a:endParaRPr lang="zh-CN" altLang="en-US" sz="1800">
              <a:solidFill>
                <a:srgbClr val="FFFFFF"/>
              </a:solidFill>
              <a:ea typeface="黑体" panose="02010609060101010101" pitchFamily="49" charset="-122"/>
            </a:endParaRPr>
          </a:p>
        </p:txBody>
      </p:sp>
      <p:sp>
        <p:nvSpPr>
          <p:cNvPr id="11" name="椭圆 10"/>
          <p:cNvSpPr>
            <a:spLocks noChangeArrowheads="1"/>
          </p:cNvSpPr>
          <p:nvPr/>
        </p:nvSpPr>
        <p:spPr bwMode="auto">
          <a:xfrm>
            <a:off x="4083050" y="2438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3</a:t>
            </a:r>
            <a:endParaRPr lang="zh-CN" altLang="en-US" sz="1800">
              <a:solidFill>
                <a:srgbClr val="FFFFFF"/>
              </a:solidFill>
              <a:ea typeface="黑体" panose="02010609060101010101" pitchFamily="49" charset="-122"/>
            </a:endParaRPr>
          </a:p>
        </p:txBody>
      </p:sp>
      <p:sp>
        <p:nvSpPr>
          <p:cNvPr id="12" name="椭圆 11"/>
          <p:cNvSpPr>
            <a:spLocks noChangeArrowheads="1"/>
          </p:cNvSpPr>
          <p:nvPr/>
        </p:nvSpPr>
        <p:spPr bwMode="auto">
          <a:xfrm>
            <a:off x="1416050" y="5105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9</a:t>
            </a:r>
            <a:endParaRPr lang="zh-CN" altLang="en-US" sz="1800">
              <a:solidFill>
                <a:srgbClr val="FFFFFF"/>
              </a:solidFill>
              <a:ea typeface="黑体" panose="02010609060101010101" pitchFamily="49" charset="-122"/>
            </a:endParaRPr>
          </a:p>
        </p:txBody>
      </p:sp>
      <p:sp>
        <p:nvSpPr>
          <p:cNvPr id="13" name="椭圆 12"/>
          <p:cNvSpPr>
            <a:spLocks noChangeArrowheads="1"/>
          </p:cNvSpPr>
          <p:nvPr/>
        </p:nvSpPr>
        <p:spPr bwMode="auto">
          <a:xfrm>
            <a:off x="730250" y="4495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A</a:t>
            </a:r>
            <a:endParaRPr lang="zh-CN" altLang="en-US" sz="1800">
              <a:solidFill>
                <a:srgbClr val="FFFFFF"/>
              </a:solidFill>
              <a:ea typeface="黑体" panose="02010609060101010101" pitchFamily="49" charset="-122"/>
            </a:endParaRPr>
          </a:p>
        </p:txBody>
      </p:sp>
      <p:sp>
        <p:nvSpPr>
          <p:cNvPr id="14" name="椭圆 13"/>
          <p:cNvSpPr>
            <a:spLocks noChangeArrowheads="1"/>
          </p:cNvSpPr>
          <p:nvPr/>
        </p:nvSpPr>
        <p:spPr bwMode="auto">
          <a:xfrm>
            <a:off x="349250" y="38100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B</a:t>
            </a:r>
            <a:endParaRPr lang="zh-CN" altLang="en-US" sz="1800">
              <a:solidFill>
                <a:srgbClr val="FFFFFF"/>
              </a:solidFill>
              <a:ea typeface="黑体" panose="02010609060101010101" pitchFamily="49" charset="-122"/>
            </a:endParaRPr>
          </a:p>
        </p:txBody>
      </p:sp>
      <p:sp>
        <p:nvSpPr>
          <p:cNvPr id="15" name="椭圆 14"/>
          <p:cNvSpPr>
            <a:spLocks noChangeArrowheads="1"/>
          </p:cNvSpPr>
          <p:nvPr/>
        </p:nvSpPr>
        <p:spPr bwMode="auto">
          <a:xfrm>
            <a:off x="3092450" y="5029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7</a:t>
            </a:r>
            <a:endParaRPr lang="zh-CN" altLang="en-US" sz="1800">
              <a:solidFill>
                <a:srgbClr val="FFFFFF"/>
              </a:solidFill>
              <a:ea typeface="黑体" panose="02010609060101010101" pitchFamily="49" charset="-122"/>
            </a:endParaRPr>
          </a:p>
        </p:txBody>
      </p:sp>
      <p:sp>
        <p:nvSpPr>
          <p:cNvPr id="16" name="椭圆 15"/>
          <p:cNvSpPr>
            <a:spLocks noChangeArrowheads="1"/>
          </p:cNvSpPr>
          <p:nvPr/>
        </p:nvSpPr>
        <p:spPr bwMode="auto">
          <a:xfrm>
            <a:off x="3702050" y="45720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6</a:t>
            </a:r>
            <a:endParaRPr lang="zh-CN" altLang="en-US" sz="1800">
              <a:solidFill>
                <a:srgbClr val="FFFFFF"/>
              </a:solidFill>
              <a:ea typeface="黑体" panose="02010609060101010101" pitchFamily="49" charset="-122"/>
            </a:endParaRPr>
          </a:p>
        </p:txBody>
      </p:sp>
      <p:sp>
        <p:nvSpPr>
          <p:cNvPr id="17" name="椭圆 16"/>
          <p:cNvSpPr>
            <a:spLocks noChangeArrowheads="1"/>
          </p:cNvSpPr>
          <p:nvPr/>
        </p:nvSpPr>
        <p:spPr bwMode="auto">
          <a:xfrm>
            <a:off x="4083050" y="39624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5</a:t>
            </a:r>
            <a:endParaRPr lang="zh-CN" altLang="en-US" sz="1800">
              <a:solidFill>
                <a:srgbClr val="FFFFFF"/>
              </a:solidFill>
              <a:ea typeface="黑体" panose="02010609060101010101" pitchFamily="49" charset="-122"/>
            </a:endParaRPr>
          </a:p>
        </p:txBody>
      </p:sp>
      <p:sp>
        <p:nvSpPr>
          <p:cNvPr id="18" name="椭圆 17"/>
          <p:cNvSpPr>
            <a:spLocks noChangeArrowheads="1"/>
          </p:cNvSpPr>
          <p:nvPr/>
        </p:nvSpPr>
        <p:spPr bwMode="auto">
          <a:xfrm>
            <a:off x="4235450" y="3124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4</a:t>
            </a:r>
            <a:endParaRPr lang="zh-CN" altLang="en-US" sz="1800">
              <a:solidFill>
                <a:srgbClr val="FFFFFF"/>
              </a:solidFill>
              <a:ea typeface="黑体" panose="02010609060101010101" pitchFamily="49" charset="-122"/>
            </a:endParaRPr>
          </a:p>
        </p:txBody>
      </p:sp>
      <p:sp>
        <p:nvSpPr>
          <p:cNvPr id="19" name="椭圆 18"/>
          <p:cNvSpPr>
            <a:spLocks noChangeArrowheads="1"/>
          </p:cNvSpPr>
          <p:nvPr/>
        </p:nvSpPr>
        <p:spPr bwMode="auto">
          <a:xfrm>
            <a:off x="273050" y="31242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C</a:t>
            </a:r>
            <a:endParaRPr lang="zh-CN" altLang="en-US" sz="1800">
              <a:solidFill>
                <a:srgbClr val="FFFFFF"/>
              </a:solidFill>
              <a:ea typeface="黑体" panose="02010609060101010101" pitchFamily="49" charset="-122"/>
            </a:endParaRPr>
          </a:p>
        </p:txBody>
      </p:sp>
      <p:sp>
        <p:nvSpPr>
          <p:cNvPr id="20" name="椭圆 19"/>
          <p:cNvSpPr>
            <a:spLocks noChangeArrowheads="1"/>
          </p:cNvSpPr>
          <p:nvPr/>
        </p:nvSpPr>
        <p:spPr bwMode="auto">
          <a:xfrm>
            <a:off x="2254250" y="5257800"/>
            <a:ext cx="304800" cy="304800"/>
          </a:xfrm>
          <a:prstGeom prst="ellipse">
            <a:avLst/>
          </a:prstGeom>
          <a:solidFill>
            <a:srgbClr val="984807"/>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en-US" altLang="zh-CN" sz="1800">
                <a:solidFill>
                  <a:srgbClr val="FFFFFF"/>
                </a:solidFill>
                <a:ea typeface="黑体" panose="02010609060101010101" pitchFamily="49" charset="-122"/>
              </a:rPr>
              <a:t>8</a:t>
            </a:r>
            <a:endParaRPr lang="zh-CN" altLang="en-US" sz="1800">
              <a:solidFill>
                <a:srgbClr val="FFFFFF"/>
              </a:solidFill>
              <a:ea typeface="黑体" panose="02010609060101010101" pitchFamily="49" charset="-122"/>
            </a:endParaRPr>
          </a:p>
        </p:txBody>
      </p:sp>
      <p:cxnSp>
        <p:nvCxnSpPr>
          <p:cNvPr id="22" name="直线连接符 21"/>
          <p:cNvCxnSpPr>
            <a:cxnSpLocks noChangeShapeType="1"/>
            <a:stCxn id="7" idx="5"/>
            <a:endCxn id="18" idx="1"/>
          </p:cNvCxnSpPr>
          <p:nvPr/>
        </p:nvCxnSpPr>
        <p:spPr bwMode="auto">
          <a:xfrm>
            <a:off x="2514600" y="1555750"/>
            <a:ext cx="1765300" cy="16129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直线连接符 22"/>
          <p:cNvCxnSpPr>
            <a:cxnSpLocks noChangeShapeType="1"/>
            <a:endCxn id="18" idx="1"/>
          </p:cNvCxnSpPr>
          <p:nvPr/>
        </p:nvCxnSpPr>
        <p:spPr bwMode="auto">
          <a:xfrm>
            <a:off x="2667000" y="1708150"/>
            <a:ext cx="1612900" cy="14605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直线连接符 24"/>
          <p:cNvCxnSpPr>
            <a:cxnSpLocks noChangeShapeType="1"/>
            <a:stCxn id="10" idx="5"/>
            <a:endCxn id="12" idx="0"/>
          </p:cNvCxnSpPr>
          <p:nvPr/>
        </p:nvCxnSpPr>
        <p:spPr bwMode="auto">
          <a:xfrm>
            <a:off x="685800" y="2698750"/>
            <a:ext cx="882650" cy="2406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stCxn id="19" idx="5"/>
            <a:endCxn id="20" idx="0"/>
          </p:cNvCxnSpPr>
          <p:nvPr/>
        </p:nvCxnSpPr>
        <p:spPr bwMode="auto">
          <a:xfrm>
            <a:off x="533400" y="3384550"/>
            <a:ext cx="1873250" cy="18732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直线连接符 26"/>
          <p:cNvCxnSpPr>
            <a:cxnSpLocks noChangeShapeType="1"/>
            <a:stCxn id="8" idx="4"/>
            <a:endCxn id="16" idx="0"/>
          </p:cNvCxnSpPr>
          <p:nvPr/>
        </p:nvCxnSpPr>
        <p:spPr bwMode="auto">
          <a:xfrm>
            <a:off x="3778250" y="2133600"/>
            <a:ext cx="76200" cy="24384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6" idx="4"/>
            <a:endCxn id="17" idx="0"/>
          </p:cNvCxnSpPr>
          <p:nvPr/>
        </p:nvCxnSpPr>
        <p:spPr bwMode="auto">
          <a:xfrm>
            <a:off x="3168650" y="1752600"/>
            <a:ext cx="1066800" cy="22098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直线连接符 28"/>
          <p:cNvCxnSpPr>
            <a:cxnSpLocks noChangeShapeType="1"/>
            <a:stCxn id="15" idx="1"/>
            <a:endCxn id="14" idx="6"/>
          </p:cNvCxnSpPr>
          <p:nvPr/>
        </p:nvCxnSpPr>
        <p:spPr bwMode="auto">
          <a:xfrm flipH="1" flipV="1">
            <a:off x="654050" y="3962400"/>
            <a:ext cx="2482850" cy="11112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16" idx="2"/>
            <a:endCxn id="13" idx="6"/>
          </p:cNvCxnSpPr>
          <p:nvPr/>
        </p:nvCxnSpPr>
        <p:spPr bwMode="auto">
          <a:xfrm flipH="1" flipV="1">
            <a:off x="1035050" y="4648200"/>
            <a:ext cx="2667000" cy="762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直线连接符 30"/>
          <p:cNvCxnSpPr>
            <a:cxnSpLocks noChangeShapeType="1"/>
            <a:stCxn id="18" idx="3"/>
            <a:endCxn id="12" idx="7"/>
          </p:cNvCxnSpPr>
          <p:nvPr/>
        </p:nvCxnSpPr>
        <p:spPr bwMode="auto">
          <a:xfrm flipH="1">
            <a:off x="1676400" y="3384550"/>
            <a:ext cx="2603500" cy="17653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直线连接符 32"/>
          <p:cNvCxnSpPr>
            <a:cxnSpLocks noChangeShapeType="1"/>
            <a:stCxn id="11" idx="3"/>
            <a:endCxn id="15" idx="0"/>
          </p:cNvCxnSpPr>
          <p:nvPr/>
        </p:nvCxnSpPr>
        <p:spPr bwMode="auto">
          <a:xfrm flipH="1">
            <a:off x="3244850" y="2698750"/>
            <a:ext cx="882650" cy="23304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直线连接符 66"/>
          <p:cNvCxnSpPr>
            <a:cxnSpLocks noChangeShapeType="1"/>
            <a:stCxn id="5" idx="4"/>
            <a:endCxn id="13" idx="0"/>
          </p:cNvCxnSpPr>
          <p:nvPr/>
        </p:nvCxnSpPr>
        <p:spPr bwMode="auto">
          <a:xfrm flipH="1">
            <a:off x="882650" y="1752600"/>
            <a:ext cx="762000" cy="27432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2" name="直线连接符 71"/>
          <p:cNvCxnSpPr>
            <a:cxnSpLocks noChangeShapeType="1"/>
            <a:stCxn id="7" idx="3"/>
            <a:endCxn id="19" idx="7"/>
          </p:cNvCxnSpPr>
          <p:nvPr/>
        </p:nvCxnSpPr>
        <p:spPr bwMode="auto">
          <a:xfrm flipH="1">
            <a:off x="533400" y="1555750"/>
            <a:ext cx="1765300" cy="161290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直线连接符 74"/>
          <p:cNvCxnSpPr>
            <a:cxnSpLocks noChangeShapeType="1"/>
            <a:stCxn id="6" idx="3"/>
            <a:endCxn id="10" idx="6"/>
          </p:cNvCxnSpPr>
          <p:nvPr/>
        </p:nvCxnSpPr>
        <p:spPr bwMode="auto">
          <a:xfrm flipH="1">
            <a:off x="730250" y="1708150"/>
            <a:ext cx="2330450" cy="882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9" idx="6"/>
            <a:endCxn id="8" idx="2"/>
          </p:cNvCxnSpPr>
          <p:nvPr/>
        </p:nvCxnSpPr>
        <p:spPr bwMode="auto">
          <a:xfrm>
            <a:off x="1187450" y="1981200"/>
            <a:ext cx="2438400"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1" name="直线连接符 80"/>
          <p:cNvCxnSpPr>
            <a:cxnSpLocks noChangeShapeType="1"/>
            <a:stCxn id="5" idx="5"/>
            <a:endCxn id="11" idx="2"/>
          </p:cNvCxnSpPr>
          <p:nvPr/>
        </p:nvCxnSpPr>
        <p:spPr bwMode="auto">
          <a:xfrm>
            <a:off x="1752600" y="1708150"/>
            <a:ext cx="2330450" cy="88265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224692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457200" y="1063625"/>
            <a:ext cx="8153400" cy="857250"/>
          </a:xfrm>
        </p:spPr>
        <p:txBody>
          <a:bodyPr/>
          <a:lstStyle/>
          <a:p>
            <a:r>
              <a:rPr lang="zh-CN" altLang="en-US" smtClean="0">
                <a:latin typeface="Arial" panose="020B0604020202020204" pitchFamily="34" charset="0"/>
                <a:ea typeface="黑体" pitchFamily="49" charset="-122"/>
              </a:rPr>
              <a:t>一种一般的认识论方法</a:t>
            </a:r>
          </a:p>
        </p:txBody>
      </p:sp>
      <p:sp>
        <p:nvSpPr>
          <p:cNvPr id="23554" name="内容占位符 2"/>
          <p:cNvSpPr>
            <a:spLocks noGrp="1"/>
          </p:cNvSpPr>
          <p:nvPr>
            <p:ph idx="1"/>
          </p:nvPr>
        </p:nvSpPr>
        <p:spPr>
          <a:xfrm>
            <a:off x="457200" y="2209800"/>
            <a:ext cx="8229600" cy="2895600"/>
          </a:xfrm>
        </p:spPr>
        <p:txBody>
          <a:bodyPr/>
          <a:lstStyle/>
          <a:p>
            <a:r>
              <a:rPr lang="zh-CN" altLang="en-US" dirty="0">
                <a:latin typeface="Arial" panose="020B0604020202020204" pitchFamily="34" charset="0"/>
                <a:ea typeface="黑体" pitchFamily="49" charset="-122"/>
              </a:rPr>
              <a:t>经常，在事物的宏观格局中存在某种性质，但若缺乏宏观视野，仅凭基于微观视野的追求，不一定能发现那种性质。</a:t>
            </a:r>
            <a:endParaRPr lang="en-US" altLang="zh-CN" dirty="0">
              <a:latin typeface="Arial" panose="020B0604020202020204" pitchFamily="34" charset="0"/>
              <a:ea typeface="黑体" pitchFamily="49" charset="-122"/>
            </a:endParaRPr>
          </a:p>
          <a:p>
            <a:r>
              <a:rPr lang="zh-CN" altLang="en-US" dirty="0">
                <a:latin typeface="Arial" panose="020B0604020202020204" pitchFamily="34" charset="0"/>
                <a:ea typeface="黑体" pitchFamily="49" charset="-122"/>
              </a:rPr>
              <a:t>但如果事物的结构存在某种特征，使我们能够证明，基于微观视野的追求，就能揭示宏观性质，则是十分美妙的事情。</a:t>
            </a:r>
            <a:endParaRPr lang="en-US" altLang="zh-CN" dirty="0" smtClean="0">
              <a:latin typeface="Arial" panose="020B0604020202020204" pitchFamily="34" charset="0"/>
              <a:ea typeface="黑体" pitchFamily="49" charset="-122"/>
            </a:endParaRPr>
          </a:p>
        </p:txBody>
      </p:sp>
      <p:sp>
        <p:nvSpPr>
          <p:cNvPr id="4" name="矩形 3"/>
          <p:cNvSpPr>
            <a:spLocks noChangeArrowheads="1"/>
          </p:cNvSpPr>
          <p:nvPr/>
        </p:nvSpPr>
        <p:spPr bwMode="auto">
          <a:xfrm>
            <a:off x="990600" y="5105400"/>
            <a:ext cx="7162800" cy="457200"/>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a:r>
              <a:rPr lang="zh-CN" altLang="en-US" sz="2800">
                <a:solidFill>
                  <a:srgbClr val="FFFFFF"/>
                </a:solidFill>
                <a:ea typeface="黑体" pitchFamily="49" charset="-122"/>
              </a:rPr>
              <a:t>通过局部，理解全局；通过微观，理解宏观</a:t>
            </a:r>
          </a:p>
        </p:txBody>
      </p:sp>
    </p:spTree>
    <p:extLst>
      <p:ext uri="{BB962C8B-B14F-4D97-AF65-F5344CB8AC3E}">
        <p14:creationId xmlns:p14="http://schemas.microsoft.com/office/powerpoint/2010/main" val="4032878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smtClean="0">
                <a:ea typeface="宋体" pitchFamily="2" charset="-122"/>
              </a:rPr>
              <a:t>Watts-Strogatz</a:t>
            </a:r>
            <a:r>
              <a:rPr lang="zh-CN" altLang="en-US" smtClean="0">
                <a:ea typeface="宋体" pitchFamily="2" charset="-122"/>
              </a:rPr>
              <a:t>模型</a:t>
            </a:r>
          </a:p>
        </p:txBody>
      </p:sp>
      <p:sp>
        <p:nvSpPr>
          <p:cNvPr id="31747" name="内容占位符 2"/>
          <p:cNvSpPr>
            <a:spLocks noGrp="1"/>
          </p:cNvSpPr>
          <p:nvPr>
            <p:ph idx="1"/>
          </p:nvPr>
        </p:nvSpPr>
        <p:spPr>
          <a:xfrm>
            <a:off x="685800" y="1676400"/>
            <a:ext cx="7772400" cy="1897063"/>
          </a:xfrm>
        </p:spPr>
        <p:txBody>
          <a:bodyPr/>
          <a:lstStyle/>
          <a:p>
            <a:r>
              <a:rPr lang="zh-CN" altLang="en-US" dirty="0" smtClean="0">
                <a:ea typeface="宋体" pitchFamily="2" charset="-122"/>
              </a:rPr>
              <a:t>回顾寄信（搜索）过程</a:t>
            </a:r>
            <a:endParaRPr lang="en-US" altLang="zh-CN" dirty="0" smtClean="0">
              <a:ea typeface="宋体" pitchFamily="2" charset="-122"/>
            </a:endParaRPr>
          </a:p>
          <a:p>
            <a:r>
              <a:rPr lang="zh-CN" altLang="en-US" dirty="0" smtClean="0">
                <a:ea typeface="宋体" pitchFamily="2" charset="-122"/>
              </a:rPr>
              <a:t>每个人被告知：如果不认识目标人，就不能直接寄给他，但要</a:t>
            </a:r>
            <a:r>
              <a:rPr lang="zh-CN" altLang="en-US" b="1" dirty="0" smtClean="0">
                <a:solidFill>
                  <a:schemeClr val="accent2"/>
                </a:solidFill>
                <a:ea typeface="宋体" pitchFamily="2" charset="-122"/>
              </a:rPr>
              <a:t>有意识</a:t>
            </a:r>
            <a:r>
              <a:rPr lang="zh-CN" altLang="en-US" dirty="0" smtClean="0">
                <a:ea typeface="宋体" pitchFamily="2" charset="-122"/>
              </a:rPr>
              <a:t>地转发，希望信件的下一站能离目标人近一些</a:t>
            </a:r>
          </a:p>
        </p:txBody>
      </p:sp>
      <p:sp>
        <p:nvSpPr>
          <p:cNvPr id="3174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A92BF137-FC87-4115-9E82-97BC37319719}" type="slidenum">
              <a:rPr lang="en-US" altLang="zh-CN" sz="1400" smtClean="0"/>
              <a:pPr/>
              <a:t>29</a:t>
            </a:fld>
            <a:endParaRPr lang="en-US" altLang="zh-CN" sz="1400" smtClean="0"/>
          </a:p>
        </p:txBody>
      </p:sp>
      <p:sp>
        <p:nvSpPr>
          <p:cNvPr id="5" name="文本框 1"/>
          <p:cNvSpPr txBox="1"/>
          <p:nvPr/>
        </p:nvSpPr>
        <p:spPr>
          <a:xfrm>
            <a:off x="914400" y="3703638"/>
            <a:ext cx="3200400" cy="2678112"/>
          </a:xfrm>
          <a:prstGeom prst="rect">
            <a:avLst/>
          </a:prstGeom>
          <a:solidFill>
            <a:srgbClr val="0070C0"/>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just" eaLnBrk="1" fontAlgn="auto" hangingPunct="1">
              <a:spcBef>
                <a:spcPts val="0"/>
              </a:spcBef>
              <a:spcAft>
                <a:spcPts val="0"/>
              </a:spcAft>
              <a:defRPr/>
            </a:pPr>
            <a:r>
              <a:rPr lang="zh-CN" altLang="en-US" sz="2800" kern="0" dirty="0" smtClean="0">
                <a:solidFill>
                  <a:srgbClr val="FFFFFF"/>
                </a:solidFill>
                <a:latin typeface="黑体" pitchFamily="49" charset="-122"/>
                <a:ea typeface="黑体" pitchFamily="49" charset="-122"/>
              </a:rPr>
              <a:t>大量实验结果证明这样做是有效的－－信件实际走了短路径－－说明现实社会网络结构支持这种做法</a:t>
            </a:r>
          </a:p>
        </p:txBody>
      </p:sp>
      <p:sp>
        <p:nvSpPr>
          <p:cNvPr id="6" name="文本框 4"/>
          <p:cNvSpPr txBox="1"/>
          <p:nvPr/>
        </p:nvSpPr>
        <p:spPr>
          <a:xfrm>
            <a:off x="4876800" y="3703638"/>
            <a:ext cx="3276600" cy="2678112"/>
          </a:xfrm>
          <a:prstGeom prst="rect">
            <a:avLst/>
          </a:prstGeom>
          <a:solidFill>
            <a:srgbClr val="0070C0"/>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just" eaLnBrk="1" fontAlgn="auto" hangingPunct="1">
              <a:spcBef>
                <a:spcPts val="0"/>
              </a:spcBef>
              <a:spcAft>
                <a:spcPts val="0"/>
              </a:spcAft>
              <a:defRPr/>
            </a:pPr>
            <a:r>
              <a:rPr lang="zh-CN" altLang="en-US" sz="2800" kern="0" dirty="0" smtClean="0">
                <a:solidFill>
                  <a:srgbClr val="FFFFFF"/>
                </a:solidFill>
                <a:latin typeface="黑体" pitchFamily="49" charset="-122"/>
                <a:ea typeface="黑体" pitchFamily="49" charset="-122"/>
              </a:rPr>
              <a:t>理论分析显示在</a:t>
            </a:r>
            <a:r>
              <a:rPr lang="en-US" altLang="zh-CN" sz="2800" kern="0" dirty="0" smtClean="0">
                <a:solidFill>
                  <a:srgbClr val="FFFFFF"/>
                </a:solidFill>
                <a:latin typeface="Calibri" pitchFamily="34" charset="0"/>
                <a:ea typeface="黑体" pitchFamily="49" charset="-122"/>
              </a:rPr>
              <a:t>W-S</a:t>
            </a:r>
            <a:r>
              <a:rPr lang="zh-CN" altLang="en-US" sz="2800" kern="0" dirty="0" smtClean="0">
                <a:solidFill>
                  <a:srgbClr val="FFFFFF"/>
                </a:solidFill>
                <a:latin typeface="黑体" pitchFamily="49" charset="-122"/>
                <a:ea typeface="黑体" pitchFamily="49" charset="-122"/>
              </a:rPr>
              <a:t>模型上这样做效果不好－－信件走的路径很长－－说明该网络模型不支持这种做法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itchFamily="2" charset="-122"/>
              </a:rPr>
              <a:t>六度分隔</a:t>
            </a:r>
          </a:p>
        </p:txBody>
      </p:sp>
      <p:sp>
        <p:nvSpPr>
          <p:cNvPr id="15363" name="内容占位符 2"/>
          <p:cNvSpPr>
            <a:spLocks noGrp="1"/>
          </p:cNvSpPr>
          <p:nvPr>
            <p:ph idx="1"/>
          </p:nvPr>
        </p:nvSpPr>
        <p:spPr>
          <a:xfrm>
            <a:off x="533400" y="1341438"/>
            <a:ext cx="7772400" cy="4648200"/>
          </a:xfrm>
        </p:spPr>
        <p:txBody>
          <a:bodyPr/>
          <a:lstStyle/>
          <a:p>
            <a:pPr eaLnBrk="1"/>
            <a:r>
              <a:rPr lang="zh-CN" altLang="en-US" dirty="0" smtClean="0">
                <a:ea typeface="宋体" pitchFamily="2" charset="-122"/>
              </a:rPr>
              <a:t>斯坦利</a:t>
            </a:r>
            <a:r>
              <a:rPr lang="en-US" altLang="zh-CN" dirty="0" smtClean="0">
                <a:ea typeface="宋体" pitchFamily="2" charset="-122"/>
              </a:rPr>
              <a:t>·</a:t>
            </a:r>
            <a:r>
              <a:rPr lang="zh-CN" altLang="en-US" dirty="0" smtClean="0">
                <a:ea typeface="宋体" pitchFamily="2" charset="-122"/>
              </a:rPr>
              <a:t>米尔格兰姆 </a:t>
            </a:r>
            <a:r>
              <a:rPr lang="en-US" altLang="zh-CN" dirty="0" smtClean="0">
                <a:ea typeface="宋体" pitchFamily="2" charset="-122"/>
              </a:rPr>
              <a:t>(Stanley </a:t>
            </a:r>
            <a:r>
              <a:rPr lang="en-US" altLang="zh-CN" dirty="0" err="1" smtClean="0">
                <a:ea typeface="宋体" pitchFamily="2" charset="-122"/>
              </a:rPr>
              <a:t>Milgram</a:t>
            </a:r>
            <a:r>
              <a:rPr lang="en-US" altLang="zh-CN" dirty="0" smtClean="0">
                <a:ea typeface="宋体" pitchFamily="2" charset="-122"/>
              </a:rPr>
              <a:t>)</a:t>
            </a:r>
            <a:endParaRPr lang="zh-CN" altLang="en-US" dirty="0" smtClean="0">
              <a:ea typeface="宋体" pitchFamily="2" charset="-122"/>
            </a:endParaRPr>
          </a:p>
          <a:p>
            <a:pPr lvl="1" eaLnBrk="1"/>
            <a:r>
              <a:rPr lang="en-US" altLang="zh-CN" dirty="0" smtClean="0">
                <a:latin typeface="Times New Roman" pitchFamily="18" charset="0"/>
                <a:ea typeface="宋体" pitchFamily="2" charset="-122"/>
                <a:cs typeface="Times New Roman" pitchFamily="18" charset="0"/>
              </a:rPr>
              <a:t>1933.8.15</a:t>
            </a:r>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1984.12.20</a:t>
            </a:r>
          </a:p>
          <a:p>
            <a:pPr lvl="1" eaLnBrk="1"/>
            <a:r>
              <a:rPr lang="zh-CN" altLang="en-US" dirty="0" smtClean="0">
                <a:ea typeface="宋体" pitchFamily="2" charset="-122"/>
              </a:rPr>
              <a:t>美国社会心理学家，曾在耶鲁大学、哈佛大学和纽约市立大学工作，在社会心理学领域</a:t>
            </a:r>
            <a:r>
              <a:rPr lang="zh-CN" altLang="en-US" dirty="0">
                <a:ea typeface="宋体" pitchFamily="2" charset="-122"/>
              </a:rPr>
              <a:t>做</a:t>
            </a:r>
            <a:r>
              <a:rPr lang="zh-CN" altLang="en-US" dirty="0" smtClean="0">
                <a:ea typeface="宋体" pitchFamily="2" charset="-122"/>
              </a:rPr>
              <a:t>了大量研究工作</a:t>
            </a:r>
            <a:endParaRPr lang="en-US" altLang="zh-CN" dirty="0" smtClean="0">
              <a:ea typeface="宋体" pitchFamily="2" charset="-122"/>
            </a:endParaRPr>
          </a:p>
          <a:p>
            <a:pPr lvl="1" eaLnBrk="1"/>
            <a:r>
              <a:rPr lang="zh-CN" altLang="en-US" dirty="0" smtClean="0">
                <a:ea typeface="宋体" pitchFamily="2" charset="-122"/>
              </a:rPr>
              <a:t>在哈佛大学时他进行了著名的“小世界实验”，该实验启发了六度分隔理论</a:t>
            </a:r>
            <a:endParaRPr lang="en-US" altLang="zh-CN" dirty="0" smtClean="0">
              <a:ea typeface="宋体" pitchFamily="2" charset="-122"/>
            </a:endParaRPr>
          </a:p>
          <a:p>
            <a:pPr lvl="1" eaLnBrk="1"/>
            <a:r>
              <a:rPr lang="zh-CN" altLang="en-US" dirty="0" smtClean="0">
                <a:ea typeface="宋体" pitchFamily="2" charset="-122"/>
              </a:rPr>
              <a:t>主要著作有：</a:t>
            </a:r>
            <a:r>
              <a:rPr lang="en-US" altLang="zh-CN" dirty="0" smtClean="0">
                <a:ea typeface="宋体" pitchFamily="2" charset="-122"/>
              </a:rPr>
              <a:t>《</a:t>
            </a:r>
            <a:r>
              <a:rPr lang="zh-CN" altLang="en-US" dirty="0" smtClean="0">
                <a:ea typeface="宋体" pitchFamily="2" charset="-122"/>
              </a:rPr>
              <a:t>对权力的服从</a:t>
            </a:r>
            <a:r>
              <a:rPr lang="en-US" altLang="zh-CN" dirty="0" smtClean="0">
                <a:ea typeface="宋体" pitchFamily="2" charset="-122"/>
              </a:rPr>
              <a:t>》</a:t>
            </a:r>
            <a:r>
              <a:rPr lang="zh-CN" altLang="en-US" dirty="0" smtClean="0">
                <a:ea typeface="宋体" pitchFamily="2" charset="-122"/>
              </a:rPr>
              <a:t>、</a:t>
            </a:r>
            <a:r>
              <a:rPr lang="en-US" altLang="zh-CN" dirty="0" smtClean="0">
                <a:ea typeface="宋体" pitchFamily="2" charset="-122"/>
              </a:rPr>
              <a:t>《</a:t>
            </a:r>
            <a:r>
              <a:rPr lang="zh-CN" altLang="en-US" dirty="0" smtClean="0">
                <a:ea typeface="宋体" pitchFamily="2" charset="-122"/>
              </a:rPr>
              <a:t>电视与孤僻行为</a:t>
            </a:r>
            <a:r>
              <a:rPr lang="en-US" altLang="zh-CN" dirty="0" smtClean="0">
                <a:ea typeface="宋体" pitchFamily="2" charset="-122"/>
              </a:rPr>
              <a:t>》</a:t>
            </a:r>
            <a:r>
              <a:rPr lang="zh-CN" altLang="en-US" dirty="0" smtClean="0">
                <a:ea typeface="宋体" pitchFamily="2" charset="-122"/>
              </a:rPr>
              <a:t>、</a:t>
            </a:r>
            <a:r>
              <a:rPr lang="en-US" altLang="zh-CN" dirty="0" smtClean="0">
                <a:ea typeface="宋体" pitchFamily="2" charset="-122"/>
              </a:rPr>
              <a:t>《</a:t>
            </a:r>
            <a:r>
              <a:rPr lang="zh-CN" altLang="en-US" dirty="0" smtClean="0">
                <a:ea typeface="宋体" pitchFamily="2" charset="-122"/>
              </a:rPr>
              <a:t>社会生活中的个体</a:t>
            </a:r>
            <a:r>
              <a:rPr lang="en-US" altLang="zh-CN" dirty="0" smtClean="0">
                <a:ea typeface="宋体" pitchFamily="2" charset="-122"/>
              </a:rPr>
              <a:t>》</a:t>
            </a:r>
            <a:endParaRPr lang="zh-CN" altLang="en-US" dirty="0" smtClean="0">
              <a:ea typeface="宋体" pitchFamily="2" charset="-122"/>
            </a:endParaRPr>
          </a:p>
        </p:txBody>
      </p:sp>
      <p:sp>
        <p:nvSpPr>
          <p:cNvPr id="15364"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4D86558A-B099-4FD2-8DC1-A7A98C9384B8}" type="slidenum">
              <a:rPr lang="en-US" altLang="zh-CN" sz="1200" smtClean="0">
                <a:solidFill>
                  <a:srgbClr val="000000"/>
                </a:solidFill>
                <a:latin typeface="Arial" charset="0"/>
              </a:rPr>
              <a:pPr/>
              <a:t>3</a:t>
            </a:fld>
            <a:endParaRPr lang="en-US" altLang="zh-CN" sz="1200" smtClean="0">
              <a:solidFill>
                <a:srgbClr val="000000"/>
              </a:solidFill>
              <a:latin typeface="Arial" charset="0"/>
            </a:endParaRPr>
          </a:p>
        </p:txBody>
      </p:sp>
      <p:pic>
        <p:nvPicPr>
          <p:cNvPr id="153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44450"/>
            <a:ext cx="190182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ea typeface="宋体" pitchFamily="2" charset="-122"/>
              </a:rPr>
              <a:t>Watts-Strogatz</a:t>
            </a:r>
            <a:r>
              <a:rPr lang="zh-CN" altLang="en-US" smtClean="0">
                <a:ea typeface="宋体" pitchFamily="2" charset="-122"/>
              </a:rPr>
              <a:t>模型</a:t>
            </a:r>
          </a:p>
        </p:txBody>
      </p:sp>
      <p:sp>
        <p:nvSpPr>
          <p:cNvPr id="32771" name="内容占位符 2"/>
          <p:cNvSpPr>
            <a:spLocks noGrp="1"/>
          </p:cNvSpPr>
          <p:nvPr>
            <p:ph idx="1"/>
          </p:nvPr>
        </p:nvSpPr>
        <p:spPr>
          <a:xfrm>
            <a:off x="685800" y="1676400"/>
            <a:ext cx="7772400" cy="1465263"/>
          </a:xfrm>
        </p:spPr>
        <p:txBody>
          <a:bodyPr/>
          <a:lstStyle/>
          <a:p>
            <a:r>
              <a:rPr lang="zh-CN" altLang="en-US" smtClean="0">
                <a:ea typeface="宋体" pitchFamily="2" charset="-122"/>
              </a:rPr>
              <a:t>需要一种社会网络模型，既反映任意节点对之间短路径的存在性，也支持在这种转发方式下短路径的可实现性</a:t>
            </a:r>
          </a:p>
        </p:txBody>
      </p:sp>
      <p:sp>
        <p:nvSpPr>
          <p:cNvPr id="3277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AFED9CB4-4AFC-4AD3-9F02-5342F9A6D3AF}" type="slidenum">
              <a:rPr lang="en-US" altLang="zh-CN" sz="1400" smtClean="0"/>
              <a:pPr/>
              <a:t>30</a:t>
            </a:fld>
            <a:endParaRPr lang="en-US" altLang="zh-CN" sz="1400" smtClean="0"/>
          </a:p>
        </p:txBody>
      </p:sp>
      <p:sp>
        <p:nvSpPr>
          <p:cNvPr id="5" name="文本框 1"/>
          <p:cNvSpPr txBox="1">
            <a:spLocks noChangeArrowheads="1"/>
          </p:cNvSpPr>
          <p:nvPr/>
        </p:nvSpPr>
        <p:spPr bwMode="auto">
          <a:xfrm>
            <a:off x="914400" y="3214688"/>
            <a:ext cx="7761288" cy="585787"/>
          </a:xfrm>
          <a:prstGeom prst="rect">
            <a:avLst/>
          </a:prstGeom>
          <a:solidFill>
            <a:srgbClr val="0070C0"/>
          </a:solidFill>
          <a:ln>
            <a:noFill/>
          </a:ln>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3200" kern="0" dirty="0" smtClean="0">
                <a:solidFill>
                  <a:sysClr val="window" lastClr="FFFFFF"/>
                </a:solidFill>
                <a:latin typeface="黑体" pitchFamily="49" charset="-122"/>
                <a:ea typeface="黑体" pitchFamily="49" charset="-122"/>
              </a:rPr>
              <a:t>需要什么样的结构特征来体现这样的要求？</a:t>
            </a:r>
          </a:p>
        </p:txBody>
      </p:sp>
      <p:sp>
        <p:nvSpPr>
          <p:cNvPr id="6" name="文本框 2"/>
          <p:cNvSpPr txBox="1">
            <a:spLocks noChangeArrowheads="1"/>
          </p:cNvSpPr>
          <p:nvPr/>
        </p:nvSpPr>
        <p:spPr bwMode="auto">
          <a:xfrm>
            <a:off x="914400" y="4191000"/>
            <a:ext cx="7391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a:buFont typeface="Arial" charset="0"/>
              <a:buChar char="•"/>
            </a:pPr>
            <a:r>
              <a:rPr lang="zh-CN" altLang="en-US" sz="2800" dirty="0"/>
              <a:t>两个节点无论相距多远，都要有机会很快</a:t>
            </a:r>
            <a:r>
              <a:rPr lang="zh-CN" altLang="en-US" sz="2800" dirty="0" smtClean="0"/>
              <a:t>接近</a:t>
            </a:r>
            <a:endParaRPr lang="en-US" altLang="zh-CN" sz="2800" dirty="0"/>
          </a:p>
          <a:p>
            <a:pPr algn="just">
              <a:buFont typeface="Arial" charset="0"/>
              <a:buChar char="•"/>
            </a:pPr>
            <a:r>
              <a:rPr lang="zh-CN" altLang="en-US" sz="2800" dirty="0"/>
              <a:t>两个节点的距离越近，存在直接连接的机会越大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533400" y="44450"/>
            <a:ext cx="7772400" cy="1143000"/>
          </a:xfrm>
        </p:spPr>
        <p:txBody>
          <a:bodyPr/>
          <a:lstStyle/>
          <a:p>
            <a:r>
              <a:rPr lang="en-US" altLang="zh-CN" sz="3600" dirty="0" smtClean="0">
                <a:ea typeface="宋体" pitchFamily="2" charset="-122"/>
              </a:rPr>
              <a:t>Watts-</a:t>
            </a:r>
            <a:r>
              <a:rPr lang="en-US" altLang="zh-CN" sz="3600" dirty="0" err="1" smtClean="0">
                <a:ea typeface="宋体" pitchFamily="2" charset="-122"/>
              </a:rPr>
              <a:t>Strogatz</a:t>
            </a:r>
            <a:r>
              <a:rPr lang="en-US" altLang="zh-CN" sz="3600" dirty="0" smtClean="0">
                <a:ea typeface="宋体" pitchFamily="2" charset="-122"/>
              </a:rPr>
              <a:t>-Kleinberg</a:t>
            </a:r>
            <a:r>
              <a:rPr lang="zh-CN" altLang="en-US" sz="3600" dirty="0" smtClean="0">
                <a:ea typeface="宋体" pitchFamily="2" charset="-122"/>
              </a:rPr>
              <a:t>模型 </a:t>
            </a:r>
          </a:p>
        </p:txBody>
      </p:sp>
      <p:sp>
        <p:nvSpPr>
          <p:cNvPr id="32771" name="内容占位符 2"/>
          <p:cNvSpPr>
            <a:spLocks noGrp="1"/>
          </p:cNvSpPr>
          <p:nvPr>
            <p:ph idx="1"/>
          </p:nvPr>
        </p:nvSpPr>
        <p:spPr>
          <a:xfrm>
            <a:off x="468313" y="1169988"/>
            <a:ext cx="7848600" cy="5355356"/>
          </a:xfrm>
        </p:spPr>
        <p:txBody>
          <a:bodyPr/>
          <a:lstStyle/>
          <a:p>
            <a:pPr>
              <a:defRPr/>
            </a:pPr>
            <a:r>
              <a:rPr lang="en-US" altLang="zh-CN" dirty="0" smtClean="0">
                <a:ea typeface="宋体" pitchFamily="2" charset="-122"/>
              </a:rPr>
              <a:t>Jon Kleinberg (</a:t>
            </a:r>
            <a:r>
              <a:rPr lang="zh-CN" altLang="en-US" dirty="0" smtClean="0">
                <a:ea typeface="宋体" pitchFamily="2" charset="-122"/>
              </a:rPr>
              <a:t>网络、群体与市场</a:t>
            </a:r>
            <a:r>
              <a:rPr lang="en-US" altLang="zh-CN" dirty="0" smtClean="0">
                <a:ea typeface="宋体" pitchFamily="2" charset="-122"/>
              </a:rPr>
              <a:t>)</a:t>
            </a:r>
          </a:p>
          <a:p>
            <a:pPr marL="0" indent="0">
              <a:buFont typeface="ZapfDingbats" pitchFamily="82" charset="2"/>
              <a:buNone/>
              <a:defRPr/>
            </a:pPr>
            <a:r>
              <a:rPr lang="en-US" altLang="zh-CN" dirty="0">
                <a:ea typeface="宋体" pitchFamily="2" charset="-122"/>
              </a:rPr>
              <a:t> </a:t>
            </a:r>
            <a:r>
              <a:rPr lang="en-US" altLang="zh-CN" dirty="0" smtClean="0">
                <a:ea typeface="宋体" pitchFamily="2" charset="-122"/>
              </a:rPr>
              <a:t>  </a:t>
            </a:r>
            <a:r>
              <a:rPr lang="en-US" altLang="zh-CN" dirty="0" smtClean="0">
                <a:solidFill>
                  <a:schemeClr val="accent2"/>
                </a:solidFill>
                <a:ea typeface="宋体" pitchFamily="2" charset="-122"/>
              </a:rPr>
              <a:t>Navigation in a Small World</a:t>
            </a:r>
          </a:p>
          <a:p>
            <a:pPr marL="0" indent="0">
              <a:buFont typeface="ZapfDingbats" pitchFamily="82" charset="2"/>
              <a:buNone/>
              <a:defRPr/>
            </a:pPr>
            <a:r>
              <a:rPr lang="en-US" altLang="zh-CN" dirty="0">
                <a:solidFill>
                  <a:schemeClr val="accent2"/>
                </a:solidFill>
                <a:ea typeface="宋体" pitchFamily="2" charset="-122"/>
              </a:rPr>
              <a:t> </a:t>
            </a:r>
            <a:r>
              <a:rPr lang="en-US" altLang="zh-CN" dirty="0" smtClean="0">
                <a:solidFill>
                  <a:schemeClr val="accent2"/>
                </a:solidFill>
                <a:ea typeface="宋体" pitchFamily="2" charset="-122"/>
              </a:rPr>
              <a:t>  </a:t>
            </a:r>
            <a:r>
              <a:rPr lang="en-US" altLang="zh-CN" dirty="0" smtClean="0">
                <a:ea typeface="宋体" pitchFamily="2" charset="-122"/>
              </a:rPr>
              <a:t>Nature. 2000, 406(6789): 845. </a:t>
            </a:r>
          </a:p>
          <a:p>
            <a:pPr marL="0" indent="0">
              <a:buFont typeface="ZapfDingbats" pitchFamily="82" charset="2"/>
              <a:buNone/>
              <a:defRPr/>
            </a:pPr>
            <a:r>
              <a:rPr lang="en-US" altLang="zh-CN" dirty="0">
                <a:ea typeface="宋体" pitchFamily="2" charset="-122"/>
              </a:rPr>
              <a:t> </a:t>
            </a:r>
            <a:r>
              <a:rPr lang="zh-CN" altLang="en-US" dirty="0" smtClean="0">
                <a:ea typeface="宋体" pitchFamily="2" charset="-122"/>
              </a:rPr>
              <a:t>（被引用</a:t>
            </a:r>
            <a:r>
              <a:rPr lang="en-US" altLang="zh-CN" dirty="0" smtClean="0">
                <a:ea typeface="宋体" pitchFamily="2" charset="-122"/>
              </a:rPr>
              <a:t>1436</a:t>
            </a:r>
            <a:r>
              <a:rPr lang="zh-CN" altLang="en-US" dirty="0" smtClean="0">
                <a:ea typeface="宋体" pitchFamily="2" charset="-122"/>
              </a:rPr>
              <a:t>次）</a:t>
            </a:r>
            <a:endParaRPr lang="en-US" altLang="zh-CN" dirty="0" smtClean="0">
              <a:ea typeface="宋体" pitchFamily="2" charset="-122"/>
            </a:endParaRPr>
          </a:p>
          <a:p>
            <a:pPr marL="0" indent="0">
              <a:buFont typeface="ZapfDingbats" pitchFamily="82" charset="2"/>
              <a:buNone/>
              <a:defRPr/>
            </a:pPr>
            <a:endParaRPr lang="en-US" altLang="zh-CN" dirty="0" smtClean="0">
              <a:ea typeface="宋体" pitchFamily="2" charset="-122"/>
            </a:endParaRPr>
          </a:p>
          <a:p>
            <a:pPr eaLnBrk="1">
              <a:defRPr/>
            </a:pPr>
            <a:r>
              <a:rPr lang="en-US" altLang="zh-CN" dirty="0" smtClean="0">
                <a:ea typeface="宋体" pitchFamily="2" charset="-122"/>
              </a:rPr>
              <a:t>WSK</a:t>
            </a:r>
            <a:r>
              <a:rPr lang="zh-CN" altLang="en-US" dirty="0" smtClean="0">
                <a:ea typeface="宋体" pitchFamily="2" charset="-122"/>
              </a:rPr>
              <a:t>模型引入一个衡量远程弱连接跨越距离的“尺度”</a:t>
            </a:r>
            <a:endParaRPr lang="en-US" altLang="zh-CN" dirty="0" smtClean="0">
              <a:ea typeface="宋体" pitchFamily="2" charset="-122"/>
            </a:endParaRPr>
          </a:p>
          <a:p>
            <a:pPr lvl="1">
              <a:defRPr/>
            </a:pPr>
            <a:r>
              <a:rPr lang="zh-CN" altLang="en-US" dirty="0" smtClean="0">
                <a:ea typeface="宋体" pitchFamily="2" charset="-122"/>
              </a:rPr>
              <a:t>节点在</a:t>
            </a:r>
            <a:r>
              <a:rPr lang="en-US" altLang="zh-CN" dirty="0" smtClean="0">
                <a:ea typeface="宋体" pitchFamily="2" charset="-122"/>
              </a:rPr>
              <a:t>r</a:t>
            </a:r>
            <a:r>
              <a:rPr lang="zh-CN" altLang="en-US" dirty="0" smtClean="0">
                <a:ea typeface="宋体" pitchFamily="2" charset="-122"/>
              </a:rPr>
              <a:t>个网格步内与其他节点相互连接</a:t>
            </a:r>
            <a:endParaRPr lang="en-US" altLang="zh-CN" dirty="0" smtClean="0">
              <a:ea typeface="宋体" pitchFamily="2" charset="-122"/>
            </a:endParaRPr>
          </a:p>
          <a:p>
            <a:pPr lvl="1">
              <a:defRPr/>
            </a:pPr>
            <a:r>
              <a:rPr lang="zh-CN" altLang="en-US" dirty="0" smtClean="0">
                <a:ea typeface="宋体" pitchFamily="2" charset="-122"/>
              </a:rPr>
              <a:t>节点的</a:t>
            </a:r>
            <a:r>
              <a:rPr lang="en-US" altLang="zh-CN" dirty="0" smtClean="0">
                <a:ea typeface="宋体" pitchFamily="2" charset="-122"/>
              </a:rPr>
              <a:t>k</a:t>
            </a:r>
            <a:r>
              <a:rPr lang="zh-CN" altLang="en-US" dirty="0" smtClean="0">
                <a:ea typeface="宋体" pitchFamily="2" charset="-122"/>
              </a:rPr>
              <a:t>个随机边以到该节点的距离衰减的方式生成，由聚集指数</a:t>
            </a:r>
            <a:r>
              <a:rPr lang="en-US" altLang="zh-CN" dirty="0" smtClean="0">
                <a:ea typeface="宋体" pitchFamily="2" charset="-122"/>
              </a:rPr>
              <a:t>q</a:t>
            </a:r>
            <a:r>
              <a:rPr lang="zh-CN" altLang="en-US" dirty="0" smtClean="0">
                <a:ea typeface="宋体" pitchFamily="2" charset="-122"/>
              </a:rPr>
              <a:t>控制</a:t>
            </a:r>
          </a:p>
        </p:txBody>
      </p:sp>
      <p:sp>
        <p:nvSpPr>
          <p:cNvPr id="3379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3440CA96-05AA-41B2-86F9-597C6C73D2FD}" type="slidenum">
              <a:rPr lang="en-US" altLang="zh-CN" sz="1400" smtClean="0">
                <a:solidFill>
                  <a:srgbClr val="000000"/>
                </a:solidFill>
              </a:rPr>
              <a:pPr/>
              <a:t>31</a:t>
            </a:fld>
            <a:endParaRPr lang="en-US" altLang="zh-CN" sz="1400" smtClean="0">
              <a:solidFill>
                <a:srgbClr val="000000"/>
              </a:solidFill>
            </a:endParaRPr>
          </a:p>
        </p:txBody>
      </p:sp>
      <p:pic>
        <p:nvPicPr>
          <p:cNvPr id="33797"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1010443"/>
            <a:ext cx="2286000"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533400" y="44450"/>
            <a:ext cx="7772400" cy="1143000"/>
          </a:xfrm>
        </p:spPr>
        <p:txBody>
          <a:bodyPr/>
          <a:lstStyle/>
          <a:p>
            <a:r>
              <a:rPr lang="en-US" altLang="zh-CN" sz="3600" dirty="0" smtClean="0">
                <a:ea typeface="宋体" pitchFamily="2" charset="-122"/>
              </a:rPr>
              <a:t>Watts-</a:t>
            </a:r>
            <a:r>
              <a:rPr lang="en-US" altLang="zh-CN" sz="3600" dirty="0" err="1" smtClean="0">
                <a:ea typeface="宋体" pitchFamily="2" charset="-122"/>
              </a:rPr>
              <a:t>Strogatz</a:t>
            </a:r>
            <a:r>
              <a:rPr lang="en-US" altLang="zh-CN" sz="3600" dirty="0" smtClean="0">
                <a:ea typeface="宋体" pitchFamily="2" charset="-122"/>
              </a:rPr>
              <a:t>-Kleinberg</a:t>
            </a:r>
            <a:r>
              <a:rPr lang="zh-CN" altLang="en-US" sz="3600" dirty="0" smtClean="0">
                <a:ea typeface="宋体" pitchFamily="2" charset="-122"/>
              </a:rPr>
              <a:t>模型 </a:t>
            </a:r>
          </a:p>
        </p:txBody>
      </p:sp>
      <p:sp>
        <p:nvSpPr>
          <p:cNvPr id="34819" name="内容占位符 2"/>
          <p:cNvSpPr>
            <a:spLocks noGrp="1"/>
          </p:cNvSpPr>
          <p:nvPr>
            <p:ph idx="1"/>
          </p:nvPr>
        </p:nvSpPr>
        <p:spPr>
          <a:xfrm>
            <a:off x="684213" y="1268413"/>
            <a:ext cx="6983412" cy="2039937"/>
          </a:xfrm>
        </p:spPr>
        <p:txBody>
          <a:bodyPr/>
          <a:lstStyle/>
          <a:p>
            <a:r>
              <a:rPr lang="zh-CN" altLang="en-US" dirty="0" smtClean="0">
                <a:ea typeface="宋体" pitchFamily="2" charset="-122"/>
              </a:rPr>
              <a:t>三个参数（</a:t>
            </a:r>
            <a:r>
              <a:rPr lang="en-US" altLang="zh-CN" dirty="0" smtClean="0">
                <a:ea typeface="宋体" pitchFamily="2" charset="-122"/>
              </a:rPr>
              <a:t>r, k, q</a:t>
            </a:r>
            <a:r>
              <a:rPr lang="zh-CN" altLang="en-US" dirty="0" smtClean="0">
                <a:ea typeface="宋体" pitchFamily="2" charset="-122"/>
              </a:rPr>
              <a:t>）</a:t>
            </a:r>
          </a:p>
          <a:p>
            <a:pPr lvl="1"/>
            <a:r>
              <a:rPr lang="en-US" altLang="zh-CN" dirty="0" smtClean="0">
                <a:ea typeface="宋体" pitchFamily="2" charset="-122"/>
              </a:rPr>
              <a:t>r</a:t>
            </a:r>
            <a:r>
              <a:rPr lang="zh-CN" altLang="en-US" dirty="0" smtClean="0">
                <a:ea typeface="宋体" pitchFamily="2" charset="-122"/>
              </a:rPr>
              <a:t>：同质性（邻近边）连接的丰富程度 </a:t>
            </a:r>
          </a:p>
          <a:p>
            <a:pPr lvl="1"/>
            <a:r>
              <a:rPr lang="en-US" altLang="zh-CN" dirty="0" smtClean="0">
                <a:ea typeface="宋体" pitchFamily="2" charset="-122"/>
              </a:rPr>
              <a:t>k</a:t>
            </a:r>
            <a:r>
              <a:rPr lang="zh-CN" altLang="en-US" dirty="0" smtClean="0">
                <a:ea typeface="宋体" pitchFamily="2" charset="-122"/>
              </a:rPr>
              <a:t>：远程（随机）连接的个数</a:t>
            </a:r>
          </a:p>
          <a:p>
            <a:pPr lvl="1"/>
            <a:r>
              <a:rPr lang="en-US" altLang="zh-CN" dirty="0" smtClean="0">
                <a:ea typeface="宋体" pitchFamily="2" charset="-122"/>
              </a:rPr>
              <a:t>q</a:t>
            </a:r>
            <a:r>
              <a:rPr lang="zh-CN" altLang="en-US" dirty="0" smtClean="0">
                <a:ea typeface="宋体" pitchFamily="2" charset="-122"/>
              </a:rPr>
              <a:t>：控制远程连接的概率随距离递减的强度</a:t>
            </a:r>
          </a:p>
        </p:txBody>
      </p:sp>
      <p:sp>
        <p:nvSpPr>
          <p:cNvPr id="34820"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3EF57078-E29C-4FA4-8C2E-2D6CE7799A83}" type="slidenum">
              <a:rPr lang="en-US" altLang="zh-CN" sz="1400" smtClean="0"/>
              <a:pPr/>
              <a:t>32</a:t>
            </a:fld>
            <a:endParaRPr lang="en-US" altLang="zh-CN" sz="1400" smtClean="0"/>
          </a:p>
        </p:txBody>
      </p:sp>
      <p:pic>
        <p:nvPicPr>
          <p:cNvPr id="3482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933825"/>
            <a:ext cx="24415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933825"/>
            <a:ext cx="244792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3933825"/>
            <a:ext cx="244792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曲线连接符 8"/>
          <p:cNvCxnSpPr>
            <a:cxnSpLocks noChangeShapeType="1"/>
          </p:cNvCxnSpPr>
          <p:nvPr/>
        </p:nvCxnSpPr>
        <p:spPr bwMode="auto">
          <a:xfrm>
            <a:off x="1763713" y="4724400"/>
            <a:ext cx="5111750" cy="1368425"/>
          </a:xfrm>
          <a:prstGeom prst="curvedConnector3">
            <a:avLst>
              <a:gd name="adj1" fmla="val 50000"/>
            </a:avLst>
          </a:prstGeom>
          <a:noFill/>
          <a:ln w="38100">
            <a:solidFill>
              <a:srgbClr val="FF0000"/>
            </a:solidFill>
            <a:prstDash val="dash"/>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曲线连接符 9"/>
          <p:cNvCxnSpPr>
            <a:cxnSpLocks noChangeShapeType="1"/>
          </p:cNvCxnSpPr>
          <p:nvPr/>
        </p:nvCxnSpPr>
        <p:spPr bwMode="auto">
          <a:xfrm flipV="1">
            <a:off x="1835150" y="4437063"/>
            <a:ext cx="2665413" cy="287337"/>
          </a:xfrm>
          <a:prstGeom prst="curvedConnector3">
            <a:avLst>
              <a:gd name="adj1" fmla="val 3426"/>
            </a:avLst>
          </a:prstGeom>
          <a:noFill/>
          <a:ln w="38100">
            <a:solidFill>
              <a:srgbClr val="FF0000"/>
            </a:solidFill>
            <a:prstDash val="dash"/>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4826" name="对象 19"/>
          <p:cNvGraphicFramePr>
            <a:graphicFrameLocks noChangeAspect="1"/>
          </p:cNvGraphicFramePr>
          <p:nvPr/>
        </p:nvGraphicFramePr>
        <p:xfrm>
          <a:off x="6948488" y="3925888"/>
          <a:ext cx="1187450" cy="1300162"/>
        </p:xfrm>
        <a:graphic>
          <a:graphicData uri="http://schemas.openxmlformats.org/presentationml/2006/ole">
            <mc:AlternateContent xmlns:mc="http://schemas.openxmlformats.org/markup-compatibility/2006">
              <mc:Choice xmlns:v="urn:schemas-microsoft-com:vml" Requires="v">
                <p:oleObj spid="_x0000_s34948" name="公式" r:id="rId4" imgW="393120" imgH="429480" progId="Equation.3">
                  <p:embed/>
                </p:oleObj>
              </mc:Choice>
              <mc:Fallback>
                <p:oleObj name="公式" r:id="rId4" imgW="393120" imgH="429480" progId="Equation.3">
                  <p:embed/>
                  <p:pic>
                    <p:nvPicPr>
                      <p:cNvPr id="0"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925888"/>
                        <a:ext cx="1187450" cy="1300162"/>
                      </a:xfrm>
                      <a:prstGeom prst="rect">
                        <a:avLst/>
                      </a:prstGeom>
                      <a:solidFill>
                        <a:srgbClr val="FCD5B5"/>
                      </a:solidFill>
                    </p:spPr>
                  </p:pic>
                </p:oleObj>
              </mc:Fallback>
            </mc:AlternateContent>
          </a:graphicData>
        </a:graphic>
      </p:graphicFrame>
      <p:sp>
        <p:nvSpPr>
          <p:cNvPr id="12" name="文本框 20"/>
          <p:cNvSpPr txBox="1">
            <a:spLocks noChangeArrowheads="1"/>
          </p:cNvSpPr>
          <p:nvPr/>
        </p:nvSpPr>
        <p:spPr bwMode="auto">
          <a:xfrm>
            <a:off x="1547813" y="4437063"/>
            <a:ext cx="287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1800" kern="0" smtClean="0">
                <a:solidFill>
                  <a:sysClr val="windowText" lastClr="000000"/>
                </a:solidFill>
              </a:rPr>
              <a:t>v</a:t>
            </a:r>
            <a:endParaRPr lang="zh-CN" altLang="en-US" sz="1800" kern="0" smtClean="0">
              <a:solidFill>
                <a:sysClr val="windowText" lastClr="000000"/>
              </a:solidFill>
            </a:endParaRPr>
          </a:p>
        </p:txBody>
      </p:sp>
      <p:sp>
        <p:nvSpPr>
          <p:cNvPr id="13" name="文本框 25"/>
          <p:cNvSpPr txBox="1">
            <a:spLocks noChangeArrowheads="1"/>
          </p:cNvSpPr>
          <p:nvPr/>
        </p:nvSpPr>
        <p:spPr bwMode="auto">
          <a:xfrm>
            <a:off x="4572000" y="4149725"/>
            <a:ext cx="287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1800" kern="0" smtClean="0">
                <a:solidFill>
                  <a:sysClr val="windowText" lastClr="000000"/>
                </a:solidFill>
              </a:rPr>
              <a:t>w</a:t>
            </a:r>
            <a:endParaRPr lang="zh-CN" altLang="en-US" sz="1800" kern="0" smtClean="0">
              <a:solidFill>
                <a:sysClr val="windowText" lastClr="000000"/>
              </a:solidFill>
            </a:endParaRPr>
          </a:p>
        </p:txBody>
      </p:sp>
      <p:sp>
        <p:nvSpPr>
          <p:cNvPr id="14" name="文本框 26"/>
          <p:cNvSpPr txBox="1">
            <a:spLocks noChangeArrowheads="1"/>
          </p:cNvSpPr>
          <p:nvPr/>
        </p:nvSpPr>
        <p:spPr bwMode="auto">
          <a:xfrm>
            <a:off x="6875463" y="5732463"/>
            <a:ext cx="28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1800" kern="0" smtClean="0">
                <a:solidFill>
                  <a:sysClr val="windowText" lastClr="000000"/>
                </a:solidFill>
              </a:rPr>
              <a:t>u</a:t>
            </a:r>
            <a:endParaRPr lang="zh-CN" altLang="en-US" sz="1800" kern="0" smtClean="0">
              <a:solidFill>
                <a:sysClr val="windowText" lastClr="000000"/>
              </a:solidFill>
            </a:endParaRPr>
          </a:p>
        </p:txBody>
      </p:sp>
      <p:sp>
        <p:nvSpPr>
          <p:cNvPr id="15" name="文本框 1"/>
          <p:cNvSpPr txBox="1">
            <a:spLocks noChangeArrowheads="1"/>
          </p:cNvSpPr>
          <p:nvPr/>
        </p:nvSpPr>
        <p:spPr bwMode="auto">
          <a:xfrm>
            <a:off x="990600" y="5715000"/>
            <a:ext cx="2514600" cy="523875"/>
          </a:xfrm>
          <a:prstGeom prst="rect">
            <a:avLst/>
          </a:prstGeom>
          <a:solidFill>
            <a:srgbClr val="FAC09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2800" kern="0" smtClean="0">
                <a:solidFill>
                  <a:sysClr val="windowText" lastClr="000000"/>
                </a:solidFill>
              </a:rPr>
              <a:t>q</a:t>
            </a:r>
            <a:r>
              <a:rPr lang="zh-CN" altLang="en-US" sz="2800" kern="0" smtClean="0">
                <a:solidFill>
                  <a:sysClr val="windowText" lastClr="000000"/>
                </a:solidFill>
                <a:latin typeface="黑体" pitchFamily="49" charset="-122"/>
                <a:ea typeface="黑体" pitchFamily="49" charset="-122"/>
              </a:rPr>
              <a:t>取多少为好？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85800" y="228600"/>
            <a:ext cx="8062913" cy="990600"/>
          </a:xfrm>
        </p:spPr>
        <p:txBody>
          <a:bodyPr/>
          <a:lstStyle/>
          <a:p>
            <a:r>
              <a:rPr lang="en-US" altLang="zh-CN" sz="3600" dirty="0" smtClean="0">
                <a:ea typeface="宋体" pitchFamily="2" charset="-122"/>
              </a:rPr>
              <a:t>Watts-</a:t>
            </a:r>
            <a:r>
              <a:rPr lang="en-US" altLang="zh-CN" sz="3600" dirty="0" err="1" smtClean="0">
                <a:ea typeface="宋体" pitchFamily="2" charset="-122"/>
              </a:rPr>
              <a:t>Strogatz</a:t>
            </a:r>
            <a:r>
              <a:rPr lang="en-US" altLang="zh-CN" sz="3600" dirty="0" smtClean="0">
                <a:ea typeface="宋体" pitchFamily="2" charset="-122"/>
              </a:rPr>
              <a:t>-Kleinberg</a:t>
            </a:r>
            <a:r>
              <a:rPr lang="zh-CN" altLang="en-US" sz="3600" dirty="0" smtClean="0">
                <a:ea typeface="宋体" pitchFamily="2" charset="-122"/>
              </a:rPr>
              <a:t>模型</a:t>
            </a:r>
          </a:p>
        </p:txBody>
      </p:sp>
      <p:sp>
        <p:nvSpPr>
          <p:cNvPr id="35843" name="内容占位符 2"/>
          <p:cNvSpPr>
            <a:spLocks noGrp="1"/>
          </p:cNvSpPr>
          <p:nvPr>
            <p:ph idx="1"/>
          </p:nvPr>
        </p:nvSpPr>
        <p:spPr>
          <a:xfrm>
            <a:off x="685800" y="1531938"/>
            <a:ext cx="5541963" cy="673100"/>
          </a:xfrm>
        </p:spPr>
        <p:txBody>
          <a:bodyPr/>
          <a:lstStyle/>
          <a:p>
            <a:r>
              <a:rPr lang="zh-CN" altLang="en-US" smtClean="0">
                <a:ea typeface="宋体" pitchFamily="2" charset="-122"/>
              </a:rPr>
              <a:t>不同</a:t>
            </a:r>
            <a:r>
              <a:rPr lang="en-US" altLang="zh-CN" smtClean="0">
                <a:ea typeface="宋体" pitchFamily="2" charset="-122"/>
              </a:rPr>
              <a:t>q</a:t>
            </a:r>
            <a:r>
              <a:rPr lang="zh-CN" altLang="en-US" smtClean="0">
                <a:ea typeface="宋体" pitchFamily="2" charset="-122"/>
              </a:rPr>
              <a:t>值对随机连接长度的影响</a:t>
            </a:r>
          </a:p>
        </p:txBody>
      </p:sp>
      <p:sp>
        <p:nvSpPr>
          <p:cNvPr id="35844"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81BD0999-7ECB-4846-BFE0-0DBC06C4DC55}" type="slidenum">
              <a:rPr lang="en-US" altLang="zh-CN" sz="1400" smtClean="0"/>
              <a:pPr/>
              <a:t>33</a:t>
            </a:fld>
            <a:endParaRPr lang="en-US" altLang="zh-CN" sz="1400" smtClean="0"/>
          </a:p>
        </p:txBody>
      </p:sp>
      <p:pic>
        <p:nvPicPr>
          <p:cNvPr id="358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212976"/>
            <a:ext cx="8291512"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5846" name="对象 4"/>
          <p:cNvGraphicFramePr>
            <a:graphicFrameLocks noChangeAspect="1"/>
          </p:cNvGraphicFramePr>
          <p:nvPr/>
        </p:nvGraphicFramePr>
        <p:xfrm>
          <a:off x="3854450" y="4157663"/>
          <a:ext cx="1365250" cy="1143000"/>
        </p:xfrm>
        <a:graphic>
          <a:graphicData uri="http://schemas.openxmlformats.org/presentationml/2006/ole">
            <mc:AlternateContent xmlns:mc="http://schemas.openxmlformats.org/markup-compatibility/2006">
              <mc:Choice xmlns:v="urn:schemas-microsoft-com:vml" Requires="v">
                <p:oleObj spid="_x0000_s35968" name="公式" r:id="rId4" imgW="456840" imgH="383760" progId="Equation.3">
                  <p:embed/>
                </p:oleObj>
              </mc:Choice>
              <mc:Fallback>
                <p:oleObj name="公式" r:id="rId4" imgW="456840" imgH="383760" progId="Equation.3">
                  <p:embed/>
                  <p:pic>
                    <p:nvPicPr>
                      <p:cNvPr id="0" name="Picture 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450" y="4157663"/>
                        <a:ext cx="13652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ine Callout 1 6"/>
          <p:cNvSpPr>
            <a:spLocks/>
          </p:cNvSpPr>
          <p:nvPr/>
        </p:nvSpPr>
        <p:spPr bwMode="auto">
          <a:xfrm>
            <a:off x="5181600" y="2159000"/>
            <a:ext cx="3505200" cy="838200"/>
          </a:xfrm>
          <a:prstGeom prst="borderCallout1">
            <a:avLst>
              <a:gd name="adj1" fmla="val 85421"/>
              <a:gd name="adj2" fmla="val 8514"/>
              <a:gd name="adj3" fmla="val 146630"/>
              <a:gd name="adj4" fmla="val 35796"/>
            </a:avLst>
          </a:prstGeom>
          <a:solidFill>
            <a:schemeClr val="accent1">
              <a:lumMod val="50000"/>
            </a:schemeClr>
          </a:solidFill>
          <a:ln w="9525">
            <a:solidFill>
              <a:schemeClr val="accent1">
                <a:lumMod val="50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altLang="zh-CN" sz="1800" dirty="0" err="1">
                <a:solidFill>
                  <a:srgbClr val="FFFFFF"/>
                </a:solidFill>
                <a:latin typeface="+mn-ea"/>
                <a:ea typeface="+mn-ea"/>
              </a:rPr>
              <a:t>q</a:t>
            </a:r>
            <a:r>
              <a:rPr lang="en-US" altLang="en-US" sz="1800" dirty="0" err="1">
                <a:solidFill>
                  <a:srgbClr val="FFFFFF"/>
                </a:solidFill>
                <a:latin typeface="+mn-ea"/>
                <a:ea typeface="+mn-ea"/>
              </a:rPr>
              <a:t>值较</a:t>
            </a:r>
            <a:r>
              <a:rPr lang="zh-CN" altLang="en-US" sz="1800" dirty="0">
                <a:solidFill>
                  <a:srgbClr val="FFFFFF"/>
                </a:solidFill>
                <a:latin typeface="+mn-ea"/>
                <a:ea typeface="+mn-ea"/>
              </a:rPr>
              <a:t>大</a:t>
            </a:r>
            <a:r>
              <a:rPr lang="en-US" altLang="en-US" sz="1800" dirty="0">
                <a:solidFill>
                  <a:srgbClr val="FFFFFF"/>
                </a:solidFill>
                <a:latin typeface="+mn-ea"/>
                <a:ea typeface="+mn-ea"/>
              </a:rPr>
              <a:t>，</a:t>
            </a:r>
            <a:r>
              <a:rPr lang="en-US" altLang="en-US" sz="1800" dirty="0" err="1">
                <a:solidFill>
                  <a:srgbClr val="FFFFFF"/>
                </a:solidFill>
                <a:latin typeface="+mn-ea"/>
                <a:ea typeface="+mn-ea"/>
              </a:rPr>
              <a:t>随机边</a:t>
            </a:r>
            <a:r>
              <a:rPr lang="zh-CN" altLang="en-US" sz="1800" dirty="0">
                <a:solidFill>
                  <a:srgbClr val="FFFFFF"/>
                </a:solidFill>
                <a:latin typeface="+mn-ea"/>
                <a:ea typeface="+mn-ea"/>
              </a:rPr>
              <a:t>倾向于</a:t>
            </a:r>
            <a:r>
              <a:rPr lang="en-US" altLang="en-US" sz="1800" dirty="0">
                <a:solidFill>
                  <a:srgbClr val="FFFFFF"/>
                </a:solidFill>
                <a:latin typeface="+mn-ea"/>
                <a:ea typeface="+mn-ea"/>
              </a:rPr>
              <a:t>较</a:t>
            </a:r>
            <a:r>
              <a:rPr lang="zh-CN" altLang="en-US" sz="1800" dirty="0">
                <a:solidFill>
                  <a:srgbClr val="FFFFFF"/>
                </a:solidFill>
                <a:latin typeface="+mn-ea"/>
                <a:ea typeface="+mn-ea"/>
              </a:rPr>
              <a:t>近</a:t>
            </a:r>
          </a:p>
        </p:txBody>
      </p:sp>
      <p:sp>
        <p:nvSpPr>
          <p:cNvPr id="35848" name="TextBox 5"/>
          <p:cNvSpPr txBox="1">
            <a:spLocks noChangeArrowheads="1"/>
          </p:cNvSpPr>
          <p:nvPr/>
        </p:nvSpPr>
        <p:spPr bwMode="auto">
          <a:xfrm>
            <a:off x="395288" y="6165850"/>
            <a:ext cx="3313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800"/>
              <a:t>Watts-Strogatz</a:t>
            </a:r>
            <a:r>
              <a:rPr lang="zh-CN" altLang="en-US" sz="1800"/>
              <a:t>模型对应于</a:t>
            </a:r>
            <a:r>
              <a:rPr lang="en-US" altLang="zh-CN" sz="1800"/>
              <a:t>q</a:t>
            </a:r>
            <a:r>
              <a:rPr lang="zh-CN" altLang="en-US" sz="1800"/>
              <a:t>较小</a:t>
            </a:r>
            <a:endParaRPr lang="en-US" altLang="zh-CN" sz="1800"/>
          </a:p>
        </p:txBody>
      </p:sp>
      <p:sp>
        <p:nvSpPr>
          <p:cNvPr id="9" name="TextBox 8"/>
          <p:cNvSpPr txBox="1"/>
          <p:nvPr/>
        </p:nvSpPr>
        <p:spPr>
          <a:xfrm>
            <a:off x="5219700" y="6165850"/>
            <a:ext cx="3816350" cy="368300"/>
          </a:xfrm>
          <a:prstGeom prst="rect">
            <a:avLst/>
          </a:prstGeom>
          <a:noFill/>
        </p:spPr>
        <p:txBody>
          <a:bodyPr>
            <a:spAutoFit/>
          </a:bodyPr>
          <a:lstStyle/>
          <a:p>
            <a:pPr>
              <a:defRPr/>
            </a:pPr>
            <a:r>
              <a:rPr lang="en-US" altLang="zh-CN" sz="1800" dirty="0">
                <a:latin typeface="+mn-ea"/>
                <a:ea typeface="+mn-ea"/>
              </a:rPr>
              <a:t>q</a:t>
            </a:r>
            <a:r>
              <a:rPr lang="zh-CN" altLang="en-US" sz="1800" dirty="0">
                <a:latin typeface="+mn-ea"/>
                <a:ea typeface="+mn-ea"/>
              </a:rPr>
              <a:t>太大也不好，远距离节点没了机会</a:t>
            </a:r>
          </a:p>
        </p:txBody>
      </p:sp>
      <p:sp>
        <p:nvSpPr>
          <p:cNvPr id="11" name="Line Callout 1 6"/>
          <p:cNvSpPr>
            <a:spLocks/>
          </p:cNvSpPr>
          <p:nvPr/>
        </p:nvSpPr>
        <p:spPr bwMode="auto">
          <a:xfrm>
            <a:off x="561975" y="2159000"/>
            <a:ext cx="3505200" cy="838200"/>
          </a:xfrm>
          <a:prstGeom prst="borderCallout1">
            <a:avLst>
              <a:gd name="adj1" fmla="val 85421"/>
              <a:gd name="adj2" fmla="val 8514"/>
              <a:gd name="adj3" fmla="val 133134"/>
              <a:gd name="adj4" fmla="val 29073"/>
            </a:avLst>
          </a:prstGeom>
          <a:solidFill>
            <a:schemeClr val="accent1">
              <a:lumMod val="50000"/>
            </a:schemeClr>
          </a:solidFill>
          <a:ln w="9525">
            <a:solidFill>
              <a:schemeClr val="accent1">
                <a:lumMod val="50000"/>
              </a:schemeClr>
            </a:solidFill>
            <a:miter lim="800000"/>
            <a:headEnd/>
            <a:tailEnd/>
          </a:ln>
          <a:effectLst>
            <a:outerShdw blurRad="40000" dist="23000" dir="5400000" rotWithShape="0">
              <a:srgbClr val="808080">
                <a:alpha val="34999"/>
              </a:srgbClr>
            </a:outerShdw>
          </a:effectLst>
        </p:spPr>
        <p:txBody>
          <a:bodyPr anchor="ctr"/>
          <a:lstStyle/>
          <a:p>
            <a:pPr algn="ctr">
              <a:defRPr/>
            </a:pPr>
            <a:r>
              <a:rPr lang="en-US" altLang="zh-CN" sz="1800" dirty="0" err="1">
                <a:solidFill>
                  <a:srgbClr val="FFFFFF"/>
                </a:solidFill>
                <a:latin typeface="+mn-ea"/>
                <a:ea typeface="+mn-ea"/>
              </a:rPr>
              <a:t>q</a:t>
            </a:r>
            <a:r>
              <a:rPr lang="en-US" altLang="en-US" sz="1800" dirty="0" err="1">
                <a:solidFill>
                  <a:srgbClr val="FFFFFF"/>
                </a:solidFill>
                <a:latin typeface="+mn-ea"/>
                <a:ea typeface="+mn-ea"/>
              </a:rPr>
              <a:t>值较</a:t>
            </a:r>
            <a:r>
              <a:rPr lang="zh-CN" altLang="en-US" sz="1800" dirty="0">
                <a:solidFill>
                  <a:srgbClr val="FFFFFF"/>
                </a:solidFill>
                <a:latin typeface="+mn-ea"/>
                <a:ea typeface="+mn-ea"/>
              </a:rPr>
              <a:t>小</a:t>
            </a:r>
            <a:r>
              <a:rPr lang="en-US" altLang="en-US" sz="1800" dirty="0">
                <a:solidFill>
                  <a:srgbClr val="FFFFFF"/>
                </a:solidFill>
                <a:latin typeface="+mn-ea"/>
                <a:ea typeface="+mn-ea"/>
              </a:rPr>
              <a:t>，</a:t>
            </a:r>
            <a:r>
              <a:rPr lang="en-US" altLang="en-US" sz="1800" dirty="0" err="1">
                <a:solidFill>
                  <a:srgbClr val="FFFFFF"/>
                </a:solidFill>
                <a:latin typeface="+mn-ea"/>
                <a:ea typeface="+mn-ea"/>
              </a:rPr>
              <a:t>随机边</a:t>
            </a:r>
            <a:r>
              <a:rPr lang="zh-CN" altLang="en-US" sz="1800" dirty="0">
                <a:solidFill>
                  <a:srgbClr val="FFFFFF"/>
                </a:solidFill>
                <a:latin typeface="+mn-ea"/>
                <a:ea typeface="+mn-ea"/>
              </a:rPr>
              <a:t>倾向于</a:t>
            </a:r>
            <a:r>
              <a:rPr lang="en-US" altLang="en-US" sz="1800" dirty="0">
                <a:solidFill>
                  <a:srgbClr val="FFFFFF"/>
                </a:solidFill>
                <a:latin typeface="+mn-ea"/>
                <a:ea typeface="+mn-ea"/>
              </a:rPr>
              <a:t>较</a:t>
            </a:r>
            <a:r>
              <a:rPr lang="zh-CN" altLang="en-US" sz="1800" dirty="0">
                <a:solidFill>
                  <a:srgbClr val="FFFFFF"/>
                </a:solidFill>
                <a:latin typeface="+mn-ea"/>
                <a:ea typeface="+mn-ea"/>
              </a:rPr>
              <a:t>远</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Watts-</a:t>
            </a:r>
            <a:r>
              <a:rPr lang="en-US" altLang="zh-CN" sz="3600" dirty="0" err="1" smtClean="0"/>
              <a:t>Strogatz</a:t>
            </a:r>
            <a:r>
              <a:rPr lang="en-US" altLang="zh-CN" sz="3600" dirty="0" smtClean="0"/>
              <a:t>-Kleinberg</a:t>
            </a:r>
            <a:r>
              <a:rPr lang="zh-CN" altLang="en-US" sz="3600" dirty="0" smtClean="0"/>
              <a:t>模型</a:t>
            </a:r>
            <a:endParaRPr lang="zh-CN" altLang="en-US" sz="36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3400" y="1340768"/>
                <a:ext cx="7772400" cy="5040560"/>
              </a:xfrm>
            </p:spPr>
            <p:txBody>
              <a:bodyPr/>
              <a:lstStyle/>
              <a:p>
                <a:pPr algn="just"/>
                <a:r>
                  <a:rPr lang="zh-CN" altLang="en-US" dirty="0" smtClean="0"/>
                  <a:t>是否存在最佳的</a:t>
                </a:r>
                <a:r>
                  <a:rPr lang="en-US" altLang="zh-CN" dirty="0" smtClean="0"/>
                  <a:t>q</a:t>
                </a:r>
                <a:r>
                  <a:rPr lang="zh-CN" altLang="en-US" dirty="0" smtClean="0"/>
                  <a:t>值，使远程连接的分布能够有效在两种极端之间达到平衡，实现快速分散搜索？</a:t>
                </a:r>
                <a:endParaRPr lang="en-US" altLang="zh-CN" dirty="0" smtClean="0"/>
              </a:p>
              <a:p>
                <a:r>
                  <a:rPr lang="en-US" altLang="zh-CN" dirty="0" smtClean="0"/>
                  <a:t>Kleinberg</a:t>
                </a:r>
                <a:r>
                  <a:rPr lang="zh-CN" altLang="en-US" dirty="0" smtClean="0"/>
                  <a:t>指出，在</a:t>
                </a:r>
                <a:r>
                  <a:rPr lang="en-US" altLang="zh-CN" dirty="0" smtClean="0"/>
                  <a:t>q=2</a:t>
                </a:r>
                <a:r>
                  <a:rPr lang="zh-CN" altLang="en-US" dirty="0" smtClean="0"/>
                  <a:t>时，</a:t>
                </a:r>
                <a:r>
                  <a:rPr lang="en-US" altLang="zh-CN" dirty="0" smtClean="0"/>
                  <a:t>WSK</a:t>
                </a:r>
                <a:r>
                  <a:rPr lang="zh-CN" altLang="en-US" dirty="0" smtClean="0"/>
                  <a:t>模型能够达到最佳工作状态</a:t>
                </a:r>
                <a:endParaRPr lang="en-US" altLang="zh-CN" dirty="0" smtClean="0"/>
              </a:p>
              <a:p>
                <a:pPr lvl="1"/>
                <a:r>
                  <a:rPr lang="en-US" altLang="zh-CN" dirty="0" smtClean="0"/>
                  <a:t>q = 2, T ≤ C(</a:t>
                </a:r>
                <a:r>
                  <a:rPr lang="en-US" altLang="zh-CN" dirty="0" err="1" smtClean="0"/>
                  <a:t>logN</a:t>
                </a:r>
                <a:r>
                  <a:rPr lang="en-US" altLang="zh-CN" dirty="0" smtClean="0"/>
                  <a:t>)</a:t>
                </a:r>
                <a:r>
                  <a:rPr lang="en-US" altLang="zh-CN" baseline="30000" dirty="0" smtClean="0"/>
                  <a:t>2</a:t>
                </a:r>
              </a:p>
              <a:p>
                <a:pPr lvl="1"/>
                <a:r>
                  <a:rPr lang="en-US" altLang="zh-CN" dirty="0" smtClean="0"/>
                  <a:t>0 ≤ q &lt; 2, T ≥ </a:t>
                </a:r>
                <a14:m>
                  <m:oMath xmlns:m="http://schemas.openxmlformats.org/officeDocument/2006/math">
                    <m:r>
                      <a:rPr lang="en-US" altLang="zh-CN" i="1" dirty="0" smtClean="0">
                        <a:latin typeface="Cambria Math"/>
                      </a:rPr>
                      <m:t>𝐶</m:t>
                    </m:r>
                    <m:sSup>
                      <m:sSupPr>
                        <m:ctrlPr>
                          <a:rPr lang="en-US" altLang="zh-CN" i="1" dirty="0" smtClean="0">
                            <a:latin typeface="Cambria Math" panose="02040503050406030204" pitchFamily="18" charset="0"/>
                          </a:rPr>
                        </m:ctrlPr>
                      </m:sSupPr>
                      <m:e>
                        <m:r>
                          <a:rPr lang="en-US" altLang="zh-CN" b="0" i="1" dirty="0" smtClean="0">
                            <a:latin typeface="Cambria Math"/>
                          </a:rPr>
                          <m:t>𝑁</m:t>
                        </m:r>
                      </m:e>
                      <m:sup>
                        <m:f>
                          <m:fPr>
                            <m:ctrlPr>
                              <a:rPr lang="en-US" altLang="zh-CN" i="1" dirty="0" smtClean="0">
                                <a:latin typeface="Cambria Math" panose="02040503050406030204" pitchFamily="18" charset="0"/>
                              </a:rPr>
                            </m:ctrlPr>
                          </m:fPr>
                          <m:num>
                            <m:r>
                              <a:rPr lang="en-US" altLang="zh-CN" b="0" i="1" dirty="0" smtClean="0">
                                <a:latin typeface="Cambria Math"/>
                              </a:rPr>
                              <m:t>2−</m:t>
                            </m:r>
                            <m:r>
                              <a:rPr lang="en-US" altLang="zh-CN" b="0" i="1" dirty="0" smtClean="0">
                                <a:latin typeface="Cambria Math"/>
                              </a:rPr>
                              <m:t>𝑞</m:t>
                            </m:r>
                          </m:num>
                          <m:den>
                            <m:r>
                              <a:rPr lang="en-US" altLang="zh-CN" b="0" i="1" dirty="0" smtClean="0">
                                <a:latin typeface="Cambria Math"/>
                              </a:rPr>
                              <m:t>3</m:t>
                            </m:r>
                          </m:den>
                        </m:f>
                      </m:sup>
                    </m:sSup>
                  </m:oMath>
                </a14:m>
                <a:endParaRPr lang="en-US" altLang="zh-CN" dirty="0"/>
              </a:p>
              <a:p>
                <a:pPr lvl="1"/>
                <a:r>
                  <a:rPr lang="en-US" altLang="zh-CN" dirty="0" smtClean="0"/>
                  <a:t>q &gt; 2, T ≥ </a:t>
                </a:r>
                <a14:m>
                  <m:oMath xmlns:m="http://schemas.openxmlformats.org/officeDocument/2006/math">
                    <m:r>
                      <a:rPr lang="en-US" altLang="zh-CN" i="1" dirty="0" smtClean="0">
                        <a:latin typeface="Cambria Math"/>
                      </a:rPr>
                      <m:t>𝐶</m:t>
                    </m:r>
                    <m:sSup>
                      <m:sSupPr>
                        <m:ctrlPr>
                          <a:rPr lang="en-US" altLang="zh-CN" i="1" dirty="0" smtClean="0">
                            <a:latin typeface="Cambria Math" panose="02040503050406030204" pitchFamily="18" charset="0"/>
                          </a:rPr>
                        </m:ctrlPr>
                      </m:sSupPr>
                      <m:e>
                        <m:r>
                          <a:rPr lang="en-US" altLang="zh-CN" b="0" i="1" dirty="0" smtClean="0">
                            <a:latin typeface="Cambria Math"/>
                          </a:rPr>
                          <m:t>𝑁</m:t>
                        </m:r>
                      </m:e>
                      <m:sup>
                        <m:f>
                          <m:fPr>
                            <m:ctrlPr>
                              <a:rPr lang="en-US" altLang="zh-CN" i="1" dirty="0" smtClean="0">
                                <a:latin typeface="Cambria Math" panose="02040503050406030204" pitchFamily="18" charset="0"/>
                              </a:rPr>
                            </m:ctrlPr>
                          </m:fPr>
                          <m:num>
                            <m:r>
                              <a:rPr lang="en-US" altLang="zh-CN" b="0" i="1" dirty="0" smtClean="0">
                                <a:latin typeface="Cambria Math"/>
                              </a:rPr>
                              <m:t>𝑞</m:t>
                            </m:r>
                            <m:r>
                              <a:rPr lang="en-US" altLang="zh-CN" b="0" i="1" dirty="0" smtClean="0">
                                <a:latin typeface="Cambria Math"/>
                              </a:rPr>
                              <m:t>−2</m:t>
                            </m:r>
                          </m:num>
                          <m:den>
                            <m:r>
                              <a:rPr lang="en-US" altLang="zh-CN" b="0" i="1" dirty="0" smtClean="0">
                                <a:latin typeface="Cambria Math"/>
                              </a:rPr>
                              <m:t>𝑞</m:t>
                            </m:r>
                            <m:r>
                              <a:rPr lang="en-US" altLang="zh-CN" b="0" i="1" dirty="0" smtClean="0">
                                <a:latin typeface="Cambria Math"/>
                              </a:rPr>
                              <m:t>−1</m:t>
                            </m:r>
                          </m:den>
                        </m:f>
                      </m:sup>
                    </m:sSup>
                  </m:oMath>
                </a14:m>
                <a:endParaRPr lang="en-US" altLang="zh-CN" dirty="0" smtClean="0"/>
              </a:p>
              <a:p>
                <a:pPr marL="457200" lvl="1" indent="0">
                  <a:buNone/>
                </a:pPr>
                <a:r>
                  <a:rPr lang="en-US" altLang="zh-CN" dirty="0" smtClean="0"/>
                  <a:t>C </a:t>
                </a:r>
                <a:r>
                  <a:rPr lang="zh-CN" altLang="en-US" dirty="0" smtClean="0"/>
                  <a:t>取决于 </a:t>
                </a:r>
                <a:r>
                  <a:rPr lang="en-US" altLang="zh-CN" dirty="0" smtClean="0"/>
                  <a:t>r, k, q, </a:t>
                </a:r>
                <a:r>
                  <a:rPr lang="zh-CN" altLang="en-US" dirty="0" smtClean="0"/>
                  <a:t>与</a:t>
                </a:r>
                <a:r>
                  <a:rPr lang="en-US" altLang="zh-CN" dirty="0" smtClean="0"/>
                  <a:t>N</a:t>
                </a:r>
                <a:r>
                  <a:rPr lang="zh-CN" altLang="en-US" dirty="0" smtClean="0"/>
                  <a:t>无关</a:t>
                </a:r>
                <a:endParaRPr lang="en-US" altLang="zh-CN" dirty="0" smtClean="0"/>
              </a:p>
              <a:p>
                <a:pPr marL="457200" lvl="1" indent="0">
                  <a:buNone/>
                </a:pPr>
                <a:r>
                  <a:rPr lang="en-US" altLang="zh-CN" dirty="0" smtClean="0"/>
                  <a:t>T</a:t>
                </a:r>
                <a:r>
                  <a:rPr lang="zh-CN" altLang="en-US" dirty="0" smtClean="0"/>
                  <a:t>是搜索完成的时间</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3400" y="1340768"/>
                <a:ext cx="7772400" cy="5040560"/>
              </a:xfrm>
              <a:blipFill rotWithShape="1">
                <a:blip r:embed="rId2"/>
                <a:stretch>
                  <a:fillRect l="-1098" t="-1693" r="-156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34</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429000"/>
            <a:ext cx="3651389" cy="2607370"/>
          </a:xfrm>
          <a:prstGeom prst="rect">
            <a:avLst/>
          </a:prstGeom>
        </p:spPr>
      </p:pic>
    </p:spTree>
    <p:extLst>
      <p:ext uri="{BB962C8B-B14F-4D97-AF65-F5344CB8AC3E}">
        <p14:creationId xmlns:p14="http://schemas.microsoft.com/office/powerpoint/2010/main" val="706577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t>Watts-</a:t>
            </a:r>
            <a:r>
              <a:rPr lang="en-US" altLang="zh-CN" sz="3600" dirty="0" err="1" smtClean="0"/>
              <a:t>Strogatz</a:t>
            </a:r>
            <a:r>
              <a:rPr lang="en-US" altLang="zh-CN" sz="3600" dirty="0" smtClean="0"/>
              <a:t>-Kleinberg</a:t>
            </a:r>
            <a:r>
              <a:rPr lang="zh-CN" altLang="en-US" sz="3600" dirty="0" smtClean="0"/>
              <a:t>模型</a:t>
            </a:r>
            <a:endParaRPr lang="zh-CN" altLang="en-US" sz="3600" dirty="0"/>
          </a:p>
        </p:txBody>
      </p:sp>
      <p:sp>
        <p:nvSpPr>
          <p:cNvPr id="3" name="内容占位符 2"/>
          <p:cNvSpPr>
            <a:spLocks noGrp="1"/>
          </p:cNvSpPr>
          <p:nvPr>
            <p:ph idx="1"/>
          </p:nvPr>
        </p:nvSpPr>
        <p:spPr>
          <a:xfrm>
            <a:off x="539552" y="1229072"/>
            <a:ext cx="7772400" cy="4648200"/>
          </a:xfrm>
        </p:spPr>
        <p:txBody>
          <a:bodyPr/>
          <a:lstStyle/>
          <a:p>
            <a:r>
              <a:rPr lang="en-US" altLang="zh-CN" sz="2400" dirty="0" smtClean="0"/>
              <a:t>q = 2</a:t>
            </a:r>
            <a:r>
              <a:rPr lang="zh-CN" altLang="en-US" sz="2400" dirty="0" smtClean="0"/>
              <a:t>的直观解释</a:t>
            </a:r>
            <a:endParaRPr lang="en-US" altLang="zh-CN" sz="2400" dirty="0" smtClean="0"/>
          </a:p>
          <a:p>
            <a:r>
              <a:rPr lang="zh-CN" altLang="en-US" sz="2400" dirty="0"/>
              <a:t>主观</a:t>
            </a:r>
            <a:r>
              <a:rPr lang="zh-CN" altLang="en-US" sz="2400" dirty="0" smtClean="0"/>
              <a:t>上可以用不同的“分辨尺度”来描述距离</a:t>
            </a:r>
            <a:endParaRPr lang="en-US" altLang="zh-CN" sz="2400" dirty="0" smtClean="0"/>
          </a:p>
          <a:p>
            <a:r>
              <a:rPr lang="zh-CN" altLang="en-US" sz="2400" dirty="0" smtClean="0"/>
              <a:t>考虑到网络节点</a:t>
            </a:r>
            <a:r>
              <a:rPr lang="en-US" altLang="zh-CN" sz="2400" dirty="0" smtClean="0"/>
              <a:t>v</a:t>
            </a:r>
            <a:r>
              <a:rPr lang="zh-CN" altLang="en-US" sz="2400" dirty="0" smtClean="0"/>
              <a:t>的距离在</a:t>
            </a:r>
            <a:r>
              <a:rPr lang="en-US" altLang="zh-CN" sz="2400" dirty="0" smtClean="0"/>
              <a:t>d-2d</a:t>
            </a:r>
            <a:r>
              <a:rPr lang="zh-CN" altLang="en-US" sz="2400" dirty="0" smtClean="0"/>
              <a:t>范围内的节点组</a:t>
            </a:r>
            <a:endParaRPr lang="en-US" altLang="zh-CN" sz="2400" dirty="0" smtClean="0"/>
          </a:p>
          <a:p>
            <a:pPr lvl="1"/>
            <a:r>
              <a:rPr lang="zh-CN" altLang="en-US" sz="2000" dirty="0" smtClean="0"/>
              <a:t>面积与</a:t>
            </a:r>
            <a:r>
              <a:rPr lang="en-US" altLang="zh-CN" sz="2000" dirty="0" smtClean="0"/>
              <a:t>d</a:t>
            </a:r>
            <a:r>
              <a:rPr lang="en-US" altLang="zh-CN" sz="2000" baseline="30000" dirty="0" smtClean="0"/>
              <a:t>2</a:t>
            </a:r>
            <a:r>
              <a:rPr lang="zh-CN" altLang="en-US" sz="2000" dirty="0" smtClean="0"/>
              <a:t>成正比，组中节点数应该与</a:t>
            </a:r>
            <a:r>
              <a:rPr lang="en-US" altLang="zh-CN" sz="2000" dirty="0" smtClean="0"/>
              <a:t>d</a:t>
            </a:r>
            <a:r>
              <a:rPr lang="en-US" altLang="zh-CN" sz="2000" baseline="30000" dirty="0" smtClean="0"/>
              <a:t>2</a:t>
            </a:r>
            <a:r>
              <a:rPr lang="zh-CN" altLang="en-US" sz="2000" dirty="0" smtClean="0"/>
              <a:t>成正比</a:t>
            </a:r>
            <a:endParaRPr lang="en-US" altLang="zh-CN" sz="2000" dirty="0" smtClean="0"/>
          </a:p>
          <a:p>
            <a:pPr lvl="1" algn="just"/>
            <a:r>
              <a:rPr lang="en-US" altLang="zh-CN" sz="2000" dirty="0" smtClean="0"/>
              <a:t>v</a:t>
            </a:r>
            <a:r>
              <a:rPr lang="zh-CN" altLang="en-US" sz="2000" dirty="0" smtClean="0"/>
              <a:t>连接到组中任一节点的概率取决于它与</a:t>
            </a:r>
            <a:r>
              <a:rPr lang="en-US" altLang="zh-CN" sz="2000" dirty="0" smtClean="0"/>
              <a:t>v</a:t>
            </a:r>
            <a:r>
              <a:rPr lang="zh-CN" altLang="en-US" sz="2000" dirty="0" smtClean="0"/>
              <a:t>的距离，即连接到任一节点的概率与</a:t>
            </a:r>
            <a:r>
              <a:rPr lang="en-US" altLang="zh-CN" sz="2000" dirty="0" smtClean="0"/>
              <a:t>d</a:t>
            </a:r>
            <a:r>
              <a:rPr lang="en-US" altLang="zh-CN" sz="2000" baseline="30000" dirty="0" smtClean="0"/>
              <a:t>-2</a:t>
            </a:r>
            <a:r>
              <a:rPr lang="zh-CN" altLang="en-US" sz="2000" dirty="0" smtClean="0"/>
              <a:t>成正比</a:t>
            </a:r>
            <a:endParaRPr lang="en-US" altLang="zh-CN" sz="2000" dirty="0" smtClean="0"/>
          </a:p>
          <a:p>
            <a:pPr lvl="1" algn="just"/>
            <a:r>
              <a:rPr lang="zh-CN" altLang="en-US" sz="2000" dirty="0" smtClean="0"/>
              <a:t>组中节点数与连接到任一节点的概率可以近似相互抵消，即：产生连接到这个环上某个节点的随机边的概率近似地独立于</a:t>
            </a:r>
            <a:r>
              <a:rPr lang="en-US" altLang="zh-CN" sz="2000" dirty="0" smtClean="0"/>
              <a:t>d</a:t>
            </a:r>
            <a:r>
              <a:rPr lang="zh-CN" altLang="en-US" sz="2000" dirty="0" smtClean="0"/>
              <a:t>值</a:t>
            </a:r>
            <a:endParaRPr lang="en-US" altLang="zh-CN" sz="2000" dirty="0" smtClean="0"/>
          </a:p>
          <a:p>
            <a:pPr lvl="1" algn="just"/>
            <a:r>
              <a:rPr lang="zh-CN" altLang="en-US" sz="2000" dirty="0" smtClean="0"/>
              <a:t>因此，远程弱连接大致是</a:t>
            </a:r>
            <a:r>
              <a:rPr lang="zh-CN" altLang="en-US" sz="2000" b="1" dirty="0" smtClean="0">
                <a:solidFill>
                  <a:schemeClr val="accent2"/>
                </a:solidFill>
              </a:rPr>
              <a:t>均匀分布在不同分辨尺度</a:t>
            </a:r>
            <a:r>
              <a:rPr lang="zh-CN" altLang="en-US" sz="2000" dirty="0" smtClean="0"/>
              <a:t>内，能够有效缩短到目标节点的距离</a:t>
            </a:r>
            <a:endParaRPr lang="zh-CN" altLang="en-US" sz="2000" dirty="0"/>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35</a:t>
            </a:fld>
            <a:endParaRPr lang="en-US" altLang="zh-CN"/>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5013176"/>
            <a:ext cx="169545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536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557996"/>
            <a:ext cx="4384402" cy="3650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66" name="标题 1"/>
          <p:cNvSpPr>
            <a:spLocks noGrp="1"/>
          </p:cNvSpPr>
          <p:nvPr>
            <p:ph type="title"/>
          </p:nvPr>
        </p:nvSpPr>
        <p:spPr/>
        <p:txBody>
          <a:bodyPr/>
          <a:lstStyle/>
          <a:p>
            <a:r>
              <a:rPr lang="en-US" altLang="zh-CN" sz="3600" smtClean="0">
                <a:ea typeface="宋体" pitchFamily="2" charset="-122"/>
              </a:rPr>
              <a:t>Watts-Strogatz-Kleinberg</a:t>
            </a:r>
            <a:r>
              <a:rPr lang="zh-CN" altLang="en-US" sz="3600" smtClean="0">
                <a:ea typeface="宋体" pitchFamily="2" charset="-122"/>
              </a:rPr>
              <a:t>模型</a:t>
            </a:r>
          </a:p>
        </p:txBody>
      </p:sp>
      <p:sp>
        <p:nvSpPr>
          <p:cNvPr id="36867" name="内容占位符 2"/>
          <p:cNvSpPr>
            <a:spLocks noGrp="1"/>
          </p:cNvSpPr>
          <p:nvPr>
            <p:ph idx="1"/>
          </p:nvPr>
        </p:nvSpPr>
        <p:spPr>
          <a:xfrm>
            <a:off x="184190" y="1549195"/>
            <a:ext cx="4099778" cy="4724400"/>
          </a:xfrm>
        </p:spPr>
        <p:txBody>
          <a:bodyPr/>
          <a:lstStyle/>
          <a:p>
            <a:r>
              <a:rPr lang="zh-CN" altLang="en-US" sz="2400" dirty="0" smtClean="0">
                <a:ea typeface="宋体" pitchFamily="2" charset="-122"/>
              </a:rPr>
              <a:t>仿真实验：由几亿个节点组成的网络中，考察不同的</a:t>
            </a:r>
            <a:r>
              <a:rPr lang="en-US" altLang="zh-CN" sz="2400" dirty="0" smtClean="0">
                <a:ea typeface="宋体" pitchFamily="2" charset="-122"/>
              </a:rPr>
              <a:t>q</a:t>
            </a:r>
            <a:r>
              <a:rPr lang="zh-CN" altLang="en-US" sz="2400" dirty="0" smtClean="0">
                <a:ea typeface="宋体" pitchFamily="2" charset="-122"/>
              </a:rPr>
              <a:t>值在分散搜索中的效果</a:t>
            </a:r>
          </a:p>
          <a:p>
            <a:pPr lvl="1"/>
            <a:r>
              <a:rPr lang="zh-CN" altLang="en-US" sz="2000" dirty="0" smtClean="0">
                <a:ea typeface="宋体" pitchFamily="2" charset="-122"/>
              </a:rPr>
              <a:t>对于这种规模的网络，在指数</a:t>
            </a:r>
            <a:r>
              <a:rPr lang="en-US" altLang="zh-CN" sz="2000" dirty="0" smtClean="0">
                <a:ea typeface="宋体" pitchFamily="2" charset="-122"/>
              </a:rPr>
              <a:t>q</a:t>
            </a:r>
            <a:r>
              <a:rPr lang="zh-CN" altLang="en-US" sz="2000" dirty="0" smtClean="0">
                <a:ea typeface="宋体" pitchFamily="2" charset="-122"/>
              </a:rPr>
              <a:t>介于</a:t>
            </a:r>
            <a:r>
              <a:rPr lang="en-US" altLang="zh-CN" sz="2000" dirty="0" smtClean="0">
                <a:ea typeface="宋体" pitchFamily="2" charset="-122"/>
              </a:rPr>
              <a:t>1.5</a:t>
            </a:r>
            <a:r>
              <a:rPr lang="zh-CN" altLang="en-US" sz="2000" dirty="0" smtClean="0">
                <a:ea typeface="宋体" pitchFamily="2" charset="-122"/>
              </a:rPr>
              <a:t>和</a:t>
            </a:r>
            <a:r>
              <a:rPr lang="en-US" altLang="zh-CN" sz="2000" dirty="0" smtClean="0">
                <a:ea typeface="宋体" pitchFamily="2" charset="-122"/>
              </a:rPr>
              <a:t>2.0 </a:t>
            </a:r>
            <a:r>
              <a:rPr lang="zh-CN" altLang="en-US" sz="2000" dirty="0" smtClean="0">
                <a:ea typeface="宋体" pitchFamily="2" charset="-122"/>
              </a:rPr>
              <a:t>之间时搜索效果最佳</a:t>
            </a:r>
          </a:p>
          <a:p>
            <a:pPr lvl="1"/>
            <a:r>
              <a:rPr lang="zh-CN" altLang="en-US" sz="2000" dirty="0" smtClean="0">
                <a:ea typeface="宋体" pitchFamily="2" charset="-122"/>
              </a:rPr>
              <a:t>随着网络规模的扩大，最佳的性能指数</a:t>
            </a:r>
            <a:r>
              <a:rPr lang="en-US" altLang="zh-CN" sz="2000" dirty="0" smtClean="0">
                <a:ea typeface="宋体" pitchFamily="2" charset="-122"/>
              </a:rPr>
              <a:t>q</a:t>
            </a:r>
            <a:r>
              <a:rPr lang="zh-CN" altLang="en-US" sz="2000" dirty="0" smtClean="0">
                <a:ea typeface="宋体" pitchFamily="2" charset="-122"/>
              </a:rPr>
              <a:t>越来越接近</a:t>
            </a:r>
            <a:r>
              <a:rPr lang="en-US" altLang="zh-CN" sz="2000" dirty="0" smtClean="0">
                <a:ea typeface="宋体" pitchFamily="2" charset="-122"/>
              </a:rPr>
              <a:t>2 </a:t>
            </a:r>
          </a:p>
        </p:txBody>
      </p:sp>
      <p:sp>
        <p:nvSpPr>
          <p:cNvPr id="3686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7F5E9990-8117-4964-B4FA-70A08BD30AB5}" type="slidenum">
              <a:rPr lang="en-US" altLang="zh-CN" sz="1400" smtClean="0"/>
              <a:pPr/>
              <a:t>36</a:t>
            </a:fld>
            <a:endParaRPr lang="en-US" altLang="zh-CN" sz="1400" smtClean="0"/>
          </a:p>
        </p:txBody>
      </p:sp>
      <p:sp>
        <p:nvSpPr>
          <p:cNvPr id="36870" name="TextBox 5"/>
          <p:cNvSpPr txBox="1">
            <a:spLocks noChangeArrowheads="1"/>
          </p:cNvSpPr>
          <p:nvPr/>
        </p:nvSpPr>
        <p:spPr bwMode="auto">
          <a:xfrm>
            <a:off x="4787900" y="5301208"/>
            <a:ext cx="4032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1800" dirty="0"/>
              <a:t>横轴为参数</a:t>
            </a:r>
            <a:r>
              <a:rPr lang="en-US" altLang="zh-CN" sz="1800" dirty="0"/>
              <a:t>q</a:t>
            </a:r>
            <a:r>
              <a:rPr lang="zh-CN" altLang="en-US" sz="1800" dirty="0"/>
              <a:t>，纵轴为从一个节点到达另一个节点所需的平均时间（跳步）</a:t>
            </a:r>
          </a:p>
        </p:txBody>
      </p:sp>
      <p:sp>
        <p:nvSpPr>
          <p:cNvPr id="7" name="文本框 6"/>
          <p:cNvSpPr txBox="1">
            <a:spLocks noChangeArrowheads="1"/>
          </p:cNvSpPr>
          <p:nvPr/>
        </p:nvSpPr>
        <p:spPr bwMode="auto">
          <a:xfrm>
            <a:off x="9324528" y="2081213"/>
            <a:ext cx="4840735" cy="2552752"/>
          </a:xfrm>
          <a:prstGeom prst="rect">
            <a:avLst/>
          </a:prstGeom>
          <a:solidFill>
            <a:srgbClr val="92D050"/>
          </a:solidFill>
          <a:ln>
            <a:noFill/>
          </a:ln>
        </p:spPr>
        <p:txBody>
          <a:bodyPr wrap="square" lIns="144000" tIns="93600" rIns="144000" bIns="93600">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just" eaLnBrk="1" fontAlgn="auto" hangingPunct="1">
              <a:lnSpc>
                <a:spcPct val="120000"/>
              </a:lnSpc>
              <a:spcBef>
                <a:spcPts val="0"/>
              </a:spcBef>
              <a:spcAft>
                <a:spcPts val="0"/>
              </a:spcAft>
              <a:defRPr/>
            </a:pPr>
            <a:r>
              <a:rPr lang="zh-CN" altLang="en-US" sz="3200" b="1" kern="0" dirty="0" smtClean="0">
                <a:solidFill>
                  <a:sysClr val="windowText" lastClr="000000"/>
                </a:solidFill>
              </a:rPr>
              <a:t>但是，现实社会网络中，人们成为朋友的概率真的随距离递减，并且递减强度幂次</a:t>
            </a:r>
            <a:r>
              <a:rPr lang="en-US" altLang="zh-CN" sz="3200" b="1" kern="0" dirty="0" smtClean="0">
                <a:solidFill>
                  <a:sysClr val="windowText" lastClr="000000"/>
                </a:solidFill>
              </a:rPr>
              <a:t>q</a:t>
            </a:r>
            <a:r>
              <a:rPr lang="zh-CN" altLang="en-US" sz="3200" b="1" kern="0" dirty="0" smtClean="0">
                <a:solidFill>
                  <a:sysClr val="windowText" lastClr="000000"/>
                </a:solidFill>
              </a:rPr>
              <a:t>真的等于</a:t>
            </a:r>
            <a:r>
              <a:rPr lang="en-US" altLang="zh-CN" sz="3200" b="1" kern="0" dirty="0" smtClean="0">
                <a:solidFill>
                  <a:sysClr val="windowText" lastClr="000000"/>
                </a:solidFill>
              </a:rPr>
              <a:t>2</a:t>
            </a:r>
            <a:r>
              <a:rPr lang="zh-CN" altLang="en-US" sz="3200" b="1" kern="0" dirty="0" smtClean="0">
                <a:solidFill>
                  <a:sysClr val="windowText" lastClr="000000"/>
                </a:solidFill>
              </a:rPr>
              <a:t>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2.22045E-16 -1.48148E-6 L -0.56701 -1.48148E-6 " pathEditMode="relative" rAng="0" ptsTypes="AA">
                                      <p:cBhvr>
                                        <p:cTn id="6" dur="2000" fill="hold"/>
                                        <p:tgtEl>
                                          <p:spTgt spid="7"/>
                                        </p:tgtEl>
                                        <p:attrNameLst>
                                          <p:attrName>ppt_x</p:attrName>
                                          <p:attrName>ppt_y</p:attrName>
                                        </p:attrNameLst>
                                      </p:cBhvr>
                                      <p:rCtr x="-283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3563939" y="2943225"/>
            <a:ext cx="1584325" cy="1189038"/>
          </a:xfrm>
          <a:prstGeom prst="ellipse">
            <a:avLst/>
          </a:prstGeom>
          <a:noFill/>
          <a:ln w="19050">
            <a:solidFill>
              <a:srgbClr val="FFFFF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5" name="椭圆 4"/>
          <p:cNvSpPr>
            <a:spLocks noChangeArrowheads="1"/>
          </p:cNvSpPr>
          <p:nvPr/>
        </p:nvSpPr>
        <p:spPr bwMode="auto">
          <a:xfrm>
            <a:off x="2771775" y="2349500"/>
            <a:ext cx="3168650" cy="2376488"/>
          </a:xfrm>
          <a:prstGeom prst="ellipse">
            <a:avLst/>
          </a:prstGeom>
          <a:noFill/>
          <a:ln w="19050">
            <a:solidFill>
              <a:srgbClr val="FFFFF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6" name="椭圆 5"/>
          <p:cNvSpPr>
            <a:spLocks noChangeArrowheads="1"/>
          </p:cNvSpPr>
          <p:nvPr/>
        </p:nvSpPr>
        <p:spPr bwMode="auto">
          <a:xfrm>
            <a:off x="1979614" y="1755775"/>
            <a:ext cx="4752975" cy="3563938"/>
          </a:xfrm>
          <a:prstGeom prst="ellipse">
            <a:avLst/>
          </a:prstGeom>
          <a:noFill/>
          <a:ln w="19050">
            <a:solidFill>
              <a:srgbClr val="FFFFFF"/>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7" name="椭圆 6"/>
          <p:cNvSpPr>
            <a:spLocks noChangeArrowheads="1"/>
          </p:cNvSpPr>
          <p:nvPr/>
        </p:nvSpPr>
        <p:spPr bwMode="auto">
          <a:xfrm>
            <a:off x="1187450" y="1160464"/>
            <a:ext cx="6337300" cy="4732337"/>
          </a:xfrm>
          <a:prstGeom prst="ellipse">
            <a:avLst/>
          </a:prstGeom>
          <a:noFill/>
          <a:ln w="19050">
            <a:solidFill>
              <a:schemeClr val="bg1"/>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8" name="椭圆 7"/>
          <p:cNvSpPr>
            <a:spLocks noChangeArrowheads="1"/>
          </p:cNvSpPr>
          <p:nvPr/>
        </p:nvSpPr>
        <p:spPr bwMode="auto">
          <a:xfrm>
            <a:off x="4284664" y="3482975"/>
            <a:ext cx="142875" cy="107950"/>
          </a:xfrm>
          <a:prstGeom prst="ellipse">
            <a:avLst/>
          </a:prstGeom>
          <a:solidFill>
            <a:srgbClr val="FF6600"/>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9" name="椭圆 8"/>
          <p:cNvSpPr>
            <a:spLocks noChangeArrowheads="1"/>
          </p:cNvSpPr>
          <p:nvPr/>
        </p:nvSpPr>
        <p:spPr bwMode="auto">
          <a:xfrm>
            <a:off x="4932363" y="2727325"/>
            <a:ext cx="144462" cy="107950"/>
          </a:xfrm>
          <a:prstGeom prst="ellipse">
            <a:avLst/>
          </a:prstGeom>
          <a:solidFill>
            <a:srgbClr val="FFFF00"/>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0" name="椭圆 9"/>
          <p:cNvSpPr>
            <a:spLocks noChangeArrowheads="1"/>
          </p:cNvSpPr>
          <p:nvPr/>
        </p:nvSpPr>
        <p:spPr bwMode="auto">
          <a:xfrm>
            <a:off x="2411413" y="2889250"/>
            <a:ext cx="144462"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1" name="椭圆 10"/>
          <p:cNvSpPr>
            <a:spLocks noChangeArrowheads="1"/>
          </p:cNvSpPr>
          <p:nvPr/>
        </p:nvSpPr>
        <p:spPr bwMode="auto">
          <a:xfrm>
            <a:off x="3995738" y="3321050"/>
            <a:ext cx="144462"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2" name="椭圆 11"/>
          <p:cNvSpPr>
            <a:spLocks noChangeArrowheads="1"/>
          </p:cNvSpPr>
          <p:nvPr/>
        </p:nvSpPr>
        <p:spPr bwMode="auto">
          <a:xfrm>
            <a:off x="4067176" y="3808413"/>
            <a:ext cx="144463" cy="106362"/>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3" name="椭圆 12"/>
          <p:cNvSpPr>
            <a:spLocks noChangeArrowheads="1"/>
          </p:cNvSpPr>
          <p:nvPr/>
        </p:nvSpPr>
        <p:spPr bwMode="auto">
          <a:xfrm>
            <a:off x="4716464" y="3590925"/>
            <a:ext cx="142875"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4" name="椭圆 13"/>
          <p:cNvSpPr>
            <a:spLocks noChangeArrowheads="1"/>
          </p:cNvSpPr>
          <p:nvPr/>
        </p:nvSpPr>
        <p:spPr bwMode="auto">
          <a:xfrm>
            <a:off x="5148263" y="4238625"/>
            <a:ext cx="144462"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5" name="椭圆 14"/>
          <p:cNvSpPr>
            <a:spLocks noChangeArrowheads="1"/>
          </p:cNvSpPr>
          <p:nvPr/>
        </p:nvSpPr>
        <p:spPr bwMode="auto">
          <a:xfrm>
            <a:off x="4067176" y="4456113"/>
            <a:ext cx="144463"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6" name="椭圆 15"/>
          <p:cNvSpPr>
            <a:spLocks noChangeArrowheads="1"/>
          </p:cNvSpPr>
          <p:nvPr/>
        </p:nvSpPr>
        <p:spPr bwMode="auto">
          <a:xfrm>
            <a:off x="4427538" y="4941888"/>
            <a:ext cx="144462"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7" name="椭圆 16"/>
          <p:cNvSpPr>
            <a:spLocks noChangeArrowheads="1"/>
          </p:cNvSpPr>
          <p:nvPr/>
        </p:nvSpPr>
        <p:spPr bwMode="auto">
          <a:xfrm>
            <a:off x="6156326" y="3860800"/>
            <a:ext cx="144463" cy="109538"/>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8" name="椭圆 17"/>
          <p:cNvSpPr>
            <a:spLocks noChangeArrowheads="1"/>
          </p:cNvSpPr>
          <p:nvPr/>
        </p:nvSpPr>
        <p:spPr bwMode="auto">
          <a:xfrm flipH="1">
            <a:off x="7308850" y="3482975"/>
            <a:ext cx="109538" cy="825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9" name="椭圆 18"/>
          <p:cNvSpPr>
            <a:spLocks noChangeArrowheads="1"/>
          </p:cNvSpPr>
          <p:nvPr/>
        </p:nvSpPr>
        <p:spPr bwMode="auto">
          <a:xfrm>
            <a:off x="3419476" y="5535613"/>
            <a:ext cx="144463"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0" name="椭圆 19"/>
          <p:cNvSpPr>
            <a:spLocks noChangeArrowheads="1"/>
          </p:cNvSpPr>
          <p:nvPr/>
        </p:nvSpPr>
        <p:spPr bwMode="auto">
          <a:xfrm>
            <a:off x="6588126" y="4670425"/>
            <a:ext cx="144463" cy="109538"/>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1" name="椭圆 20"/>
          <p:cNvSpPr>
            <a:spLocks noChangeArrowheads="1"/>
          </p:cNvSpPr>
          <p:nvPr/>
        </p:nvSpPr>
        <p:spPr bwMode="auto">
          <a:xfrm>
            <a:off x="2051051" y="4670425"/>
            <a:ext cx="144463" cy="109538"/>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2" name="椭圆 21"/>
          <p:cNvSpPr>
            <a:spLocks noChangeArrowheads="1"/>
          </p:cNvSpPr>
          <p:nvPr/>
        </p:nvSpPr>
        <p:spPr bwMode="auto">
          <a:xfrm>
            <a:off x="5219701" y="1593850"/>
            <a:ext cx="144463"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3" name="椭圆 22"/>
          <p:cNvSpPr>
            <a:spLocks noChangeArrowheads="1"/>
          </p:cNvSpPr>
          <p:nvPr/>
        </p:nvSpPr>
        <p:spPr bwMode="auto">
          <a:xfrm>
            <a:off x="6227763" y="3051175"/>
            <a:ext cx="144462" cy="107950"/>
          </a:xfrm>
          <a:prstGeom prst="ellipse">
            <a:avLst/>
          </a:prstGeom>
          <a:solidFill>
            <a:srgbClr val="FFFF00"/>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4" name="椭圆 23"/>
          <p:cNvSpPr>
            <a:spLocks noChangeArrowheads="1"/>
          </p:cNvSpPr>
          <p:nvPr/>
        </p:nvSpPr>
        <p:spPr bwMode="auto">
          <a:xfrm>
            <a:off x="5435601" y="364490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5" name="椭圆 24"/>
          <p:cNvSpPr>
            <a:spLocks noChangeArrowheads="1"/>
          </p:cNvSpPr>
          <p:nvPr/>
        </p:nvSpPr>
        <p:spPr bwMode="auto">
          <a:xfrm>
            <a:off x="5508626" y="3213100"/>
            <a:ext cx="142875" cy="107950"/>
          </a:xfrm>
          <a:prstGeom prst="ellipse">
            <a:avLst/>
          </a:prstGeom>
          <a:solidFill>
            <a:srgbClr val="93CDDD"/>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6" name="椭圆 25"/>
          <p:cNvSpPr>
            <a:spLocks noChangeArrowheads="1"/>
          </p:cNvSpPr>
          <p:nvPr/>
        </p:nvSpPr>
        <p:spPr bwMode="auto">
          <a:xfrm>
            <a:off x="5580063" y="3860800"/>
            <a:ext cx="144462" cy="109538"/>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7" name="椭圆 26"/>
          <p:cNvSpPr>
            <a:spLocks noChangeArrowheads="1"/>
          </p:cNvSpPr>
          <p:nvPr/>
        </p:nvSpPr>
        <p:spPr bwMode="auto">
          <a:xfrm>
            <a:off x="5364163" y="3970338"/>
            <a:ext cx="144462" cy="106362"/>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8" name="椭圆 27"/>
          <p:cNvSpPr>
            <a:spLocks noChangeArrowheads="1"/>
          </p:cNvSpPr>
          <p:nvPr/>
        </p:nvSpPr>
        <p:spPr bwMode="auto">
          <a:xfrm>
            <a:off x="3132138" y="3536950"/>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29" name="椭圆 28"/>
          <p:cNvSpPr>
            <a:spLocks noChangeArrowheads="1"/>
          </p:cNvSpPr>
          <p:nvPr/>
        </p:nvSpPr>
        <p:spPr bwMode="auto">
          <a:xfrm>
            <a:off x="3203576" y="3970338"/>
            <a:ext cx="144463" cy="106362"/>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0" name="椭圆 29"/>
          <p:cNvSpPr>
            <a:spLocks noChangeArrowheads="1"/>
          </p:cNvSpPr>
          <p:nvPr/>
        </p:nvSpPr>
        <p:spPr bwMode="auto">
          <a:xfrm>
            <a:off x="6197601" y="421640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1" name="椭圆 30"/>
          <p:cNvSpPr>
            <a:spLocks noChangeArrowheads="1"/>
          </p:cNvSpPr>
          <p:nvPr/>
        </p:nvSpPr>
        <p:spPr bwMode="auto">
          <a:xfrm>
            <a:off x="4211638" y="2457450"/>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2" name="椭圆 31"/>
          <p:cNvSpPr>
            <a:spLocks noChangeArrowheads="1"/>
          </p:cNvSpPr>
          <p:nvPr/>
        </p:nvSpPr>
        <p:spPr bwMode="auto">
          <a:xfrm>
            <a:off x="6948488" y="2943225"/>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3" name="椭圆 32"/>
          <p:cNvSpPr>
            <a:spLocks noChangeArrowheads="1"/>
          </p:cNvSpPr>
          <p:nvPr/>
        </p:nvSpPr>
        <p:spPr bwMode="auto">
          <a:xfrm>
            <a:off x="4643438" y="3321050"/>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4" name="椭圆 33"/>
          <p:cNvSpPr>
            <a:spLocks noChangeArrowheads="1"/>
          </p:cNvSpPr>
          <p:nvPr/>
        </p:nvSpPr>
        <p:spPr bwMode="auto">
          <a:xfrm>
            <a:off x="6804026" y="4508500"/>
            <a:ext cx="144463" cy="109538"/>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5" name="椭圆 34"/>
          <p:cNvSpPr>
            <a:spLocks noChangeArrowheads="1"/>
          </p:cNvSpPr>
          <p:nvPr/>
        </p:nvSpPr>
        <p:spPr bwMode="auto">
          <a:xfrm>
            <a:off x="4284664" y="5589588"/>
            <a:ext cx="142875"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6" name="椭圆 35"/>
          <p:cNvSpPr>
            <a:spLocks noChangeArrowheads="1"/>
          </p:cNvSpPr>
          <p:nvPr/>
        </p:nvSpPr>
        <p:spPr bwMode="auto">
          <a:xfrm>
            <a:off x="5003801" y="4887913"/>
            <a:ext cx="144463" cy="106362"/>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7" name="椭圆 36"/>
          <p:cNvSpPr>
            <a:spLocks noChangeArrowheads="1"/>
          </p:cNvSpPr>
          <p:nvPr/>
        </p:nvSpPr>
        <p:spPr bwMode="auto">
          <a:xfrm>
            <a:off x="4787901" y="5427663"/>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8" name="椭圆 37"/>
          <p:cNvSpPr>
            <a:spLocks noChangeArrowheads="1"/>
          </p:cNvSpPr>
          <p:nvPr/>
        </p:nvSpPr>
        <p:spPr bwMode="auto">
          <a:xfrm>
            <a:off x="2195513" y="4941888"/>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39" name="椭圆 38"/>
          <p:cNvSpPr>
            <a:spLocks noChangeArrowheads="1"/>
          </p:cNvSpPr>
          <p:nvPr/>
        </p:nvSpPr>
        <p:spPr bwMode="auto">
          <a:xfrm>
            <a:off x="6300789" y="3536950"/>
            <a:ext cx="142875"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0" name="椭圆 39"/>
          <p:cNvSpPr>
            <a:spLocks noChangeArrowheads="1"/>
          </p:cNvSpPr>
          <p:nvPr/>
        </p:nvSpPr>
        <p:spPr bwMode="auto">
          <a:xfrm>
            <a:off x="3851276" y="2079625"/>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1" name="椭圆 40"/>
          <p:cNvSpPr>
            <a:spLocks noChangeArrowheads="1"/>
          </p:cNvSpPr>
          <p:nvPr/>
        </p:nvSpPr>
        <p:spPr bwMode="auto">
          <a:xfrm>
            <a:off x="4067176" y="191770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2" name="椭圆 41"/>
          <p:cNvSpPr>
            <a:spLocks noChangeArrowheads="1"/>
          </p:cNvSpPr>
          <p:nvPr/>
        </p:nvSpPr>
        <p:spPr bwMode="auto">
          <a:xfrm>
            <a:off x="3708401" y="1863726"/>
            <a:ext cx="142875" cy="106363"/>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3" name="椭圆 42"/>
          <p:cNvSpPr>
            <a:spLocks noChangeArrowheads="1"/>
          </p:cNvSpPr>
          <p:nvPr/>
        </p:nvSpPr>
        <p:spPr bwMode="auto">
          <a:xfrm>
            <a:off x="6197601" y="421640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4" name="椭圆 43"/>
          <p:cNvSpPr>
            <a:spLocks noChangeArrowheads="1"/>
          </p:cNvSpPr>
          <p:nvPr/>
        </p:nvSpPr>
        <p:spPr bwMode="auto">
          <a:xfrm>
            <a:off x="3132138" y="2403475"/>
            <a:ext cx="144462"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5" name="椭圆 44"/>
          <p:cNvSpPr>
            <a:spLocks noChangeArrowheads="1"/>
          </p:cNvSpPr>
          <p:nvPr/>
        </p:nvSpPr>
        <p:spPr bwMode="auto">
          <a:xfrm>
            <a:off x="1835151" y="440055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6" name="椭圆 45"/>
          <p:cNvSpPr>
            <a:spLocks noChangeArrowheads="1"/>
          </p:cNvSpPr>
          <p:nvPr/>
        </p:nvSpPr>
        <p:spPr bwMode="auto">
          <a:xfrm>
            <a:off x="4427538" y="1484314"/>
            <a:ext cx="144462" cy="109537"/>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7" name="椭圆 46"/>
          <p:cNvSpPr>
            <a:spLocks noChangeArrowheads="1"/>
          </p:cNvSpPr>
          <p:nvPr/>
        </p:nvSpPr>
        <p:spPr bwMode="auto">
          <a:xfrm>
            <a:off x="5003801" y="1376363"/>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8" name="椭圆 47"/>
          <p:cNvSpPr>
            <a:spLocks noChangeArrowheads="1"/>
          </p:cNvSpPr>
          <p:nvPr/>
        </p:nvSpPr>
        <p:spPr bwMode="auto">
          <a:xfrm>
            <a:off x="6197601" y="4216400"/>
            <a:ext cx="144463" cy="107950"/>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49" name="椭圆 48"/>
          <p:cNvSpPr>
            <a:spLocks noChangeArrowheads="1"/>
          </p:cNvSpPr>
          <p:nvPr/>
        </p:nvSpPr>
        <p:spPr bwMode="auto">
          <a:xfrm>
            <a:off x="2916239" y="1484314"/>
            <a:ext cx="142875" cy="109537"/>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50" name="椭圆 49"/>
          <p:cNvSpPr>
            <a:spLocks noChangeArrowheads="1"/>
          </p:cNvSpPr>
          <p:nvPr/>
        </p:nvSpPr>
        <p:spPr bwMode="auto">
          <a:xfrm>
            <a:off x="3492501" y="4887913"/>
            <a:ext cx="142875" cy="106362"/>
          </a:xfrm>
          <a:prstGeom prst="ellipse">
            <a:avLst/>
          </a:prstGeom>
          <a:solidFill>
            <a:srgbClr val="558ED5"/>
          </a:solidFill>
          <a:ln w="9525">
            <a:solidFill>
              <a:srgbClr val="FFFF00"/>
            </a:solidFill>
            <a:round/>
            <a:headEnd/>
            <a:tailEnd/>
          </a:ln>
          <a:effectLst>
            <a:outerShdw blurRad="40000" dist="23000" dir="5400000" rotWithShape="0">
              <a:srgbClr val="808080">
                <a:alpha val="34999"/>
              </a:srgbClr>
            </a:outerShdw>
          </a:effectLst>
        </p:spPr>
        <p:txBody>
          <a:bodyPr anchor="ctr"/>
          <a:lstStyle/>
          <a:p>
            <a:pPr algn="ctr" eaLnBrk="1" hangingPunct="1">
              <a:defRPr/>
            </a:pPr>
            <a:endParaRPr lang="zh-CN" altLang="en-US" sz="1800">
              <a:solidFill>
                <a:prstClr val="white"/>
              </a:solidFill>
              <a:latin typeface="Arial" pitchFamily="34" charset="0"/>
              <a:ea typeface="黑体" panose="02010609060101010101" pitchFamily="49" charset="-122"/>
            </a:endParaRPr>
          </a:p>
        </p:txBody>
      </p:sp>
      <p:sp>
        <p:nvSpPr>
          <p:cNvPr id="18480" name="文本框 50"/>
          <p:cNvSpPr txBox="1">
            <a:spLocks noChangeArrowheads="1"/>
          </p:cNvSpPr>
          <p:nvPr/>
        </p:nvSpPr>
        <p:spPr bwMode="auto">
          <a:xfrm>
            <a:off x="5940425" y="998538"/>
            <a:ext cx="3024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hangingPunct="1"/>
            <a:r>
              <a:rPr lang="en-US" altLang="zh-CN">
                <a:solidFill>
                  <a:prstClr val="white"/>
                </a:solidFill>
                <a:ea typeface="黑体" panose="02010609060101010101" pitchFamily="49" charset="-122"/>
              </a:rPr>
              <a:t>3/4, 3/10, 4/12, 3/14</a:t>
            </a:r>
            <a:endParaRPr lang="zh-CN" altLang="en-US">
              <a:solidFill>
                <a:prstClr val="white"/>
              </a:solidFill>
              <a:ea typeface="黑体" panose="02010609060101010101" pitchFamily="49" charset="-122"/>
            </a:endParaRPr>
          </a:p>
        </p:txBody>
      </p:sp>
      <p:sp>
        <p:nvSpPr>
          <p:cNvPr id="52" name="矩形 51"/>
          <p:cNvSpPr>
            <a:spLocks noChangeArrowheads="1"/>
          </p:cNvSpPr>
          <p:nvPr/>
        </p:nvSpPr>
        <p:spPr bwMode="auto">
          <a:xfrm>
            <a:off x="0" y="944563"/>
            <a:ext cx="2484438" cy="539750"/>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gn="ctr" eaLnBrk="1" hangingPunct="1"/>
            <a:r>
              <a:rPr lang="zh-CN" altLang="en-US" sz="1800">
                <a:solidFill>
                  <a:srgbClr val="FFFFFF"/>
                </a:solidFill>
                <a:ea typeface="黑体" panose="02010609060101010101" pitchFamily="49" charset="-122"/>
              </a:rPr>
              <a:t>存在社会关系的概率与空间距离的关系的示意</a:t>
            </a:r>
          </a:p>
        </p:txBody>
      </p:sp>
    </p:spTree>
    <p:extLst>
      <p:ext uri="{BB962C8B-B14F-4D97-AF65-F5344CB8AC3E}">
        <p14:creationId xmlns:p14="http://schemas.microsoft.com/office/powerpoint/2010/main" val="185875067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ea typeface="宋体" pitchFamily="2" charset="-122"/>
              </a:rPr>
              <a:t>利用真实社会网络验证</a:t>
            </a:r>
            <a:r>
              <a:rPr lang="en-US" altLang="zh-CN" smtClean="0">
                <a:ea typeface="宋体" pitchFamily="2" charset="-122"/>
              </a:rPr>
              <a:t>WSK</a:t>
            </a:r>
            <a:r>
              <a:rPr lang="zh-CN" altLang="en-US" smtClean="0">
                <a:ea typeface="宋体" pitchFamily="2" charset="-122"/>
              </a:rPr>
              <a:t>模型</a:t>
            </a:r>
          </a:p>
        </p:txBody>
      </p:sp>
      <p:sp>
        <p:nvSpPr>
          <p:cNvPr id="37891" name="内容占位符 2"/>
          <p:cNvSpPr>
            <a:spLocks noGrp="1"/>
          </p:cNvSpPr>
          <p:nvPr>
            <p:ph idx="1"/>
          </p:nvPr>
        </p:nvSpPr>
        <p:spPr/>
        <p:txBody>
          <a:bodyPr/>
          <a:lstStyle/>
          <a:p>
            <a:r>
              <a:rPr lang="zh-CN" altLang="en-US" sz="2400" dirty="0" smtClean="0">
                <a:ea typeface="宋体" pitchFamily="2" charset="-122"/>
              </a:rPr>
              <a:t>大规模在线社会网络是否体现了</a:t>
            </a:r>
            <a:r>
              <a:rPr lang="en-US" altLang="zh-CN" sz="2400" dirty="0" smtClean="0">
                <a:ea typeface="宋体" pitchFamily="2" charset="-122"/>
              </a:rPr>
              <a:t>WSK</a:t>
            </a:r>
            <a:r>
              <a:rPr lang="zh-CN" altLang="en-US" sz="2400" dirty="0" smtClean="0">
                <a:ea typeface="宋体" pitchFamily="2" charset="-122"/>
              </a:rPr>
              <a:t>（</a:t>
            </a:r>
            <a:r>
              <a:rPr lang="en-US" altLang="zh-CN" sz="2400" dirty="0" smtClean="0">
                <a:ea typeface="宋体" pitchFamily="2" charset="-122"/>
              </a:rPr>
              <a:t>Watts-</a:t>
            </a:r>
            <a:r>
              <a:rPr lang="en-US" altLang="zh-CN" sz="2400" dirty="0" err="1" smtClean="0">
                <a:ea typeface="宋体" pitchFamily="2" charset="-122"/>
              </a:rPr>
              <a:t>Strogatz</a:t>
            </a:r>
            <a:r>
              <a:rPr lang="en-US" altLang="zh-CN" sz="2400" dirty="0" smtClean="0">
                <a:ea typeface="宋体" pitchFamily="2" charset="-122"/>
              </a:rPr>
              <a:t>-Kleinberg</a:t>
            </a:r>
            <a:r>
              <a:rPr lang="zh-CN" altLang="en-US" sz="2400" dirty="0" smtClean="0">
                <a:ea typeface="宋体" pitchFamily="2" charset="-122"/>
              </a:rPr>
              <a:t>）模型的特点？</a:t>
            </a:r>
          </a:p>
          <a:p>
            <a:r>
              <a:rPr lang="zh-CN" altLang="en-US" sz="2400" dirty="0" smtClean="0">
                <a:ea typeface="宋体" pitchFamily="2" charset="-122"/>
              </a:rPr>
              <a:t>需要验证的特点？</a:t>
            </a:r>
          </a:p>
          <a:p>
            <a:pPr lvl="1"/>
            <a:r>
              <a:rPr lang="zh-CN" altLang="en-US" sz="2000" dirty="0" smtClean="0">
                <a:ea typeface="宋体" pitchFamily="2" charset="-122"/>
              </a:rPr>
              <a:t>在地理上节点均匀分布的社会网络中，两个人成为朋友的概率，与他们空间距离的平方成反比</a:t>
            </a:r>
          </a:p>
          <a:p>
            <a:pPr lvl="1"/>
            <a:r>
              <a:rPr lang="zh-CN" altLang="en-US" sz="2000" dirty="0" smtClean="0">
                <a:ea typeface="宋体" pitchFamily="2" charset="-122"/>
              </a:rPr>
              <a:t>注意到，这等价于与距离范围内的节点个数成反比</a:t>
            </a:r>
          </a:p>
          <a:p>
            <a:r>
              <a:rPr lang="zh-CN" altLang="en-US" sz="2400" dirty="0" smtClean="0">
                <a:ea typeface="宋体" pitchFamily="2" charset="-122"/>
              </a:rPr>
              <a:t>在线社会网络如何体现这种地理关系？</a:t>
            </a:r>
          </a:p>
        </p:txBody>
      </p:sp>
      <p:sp>
        <p:nvSpPr>
          <p:cNvPr id="3789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5F2236C3-F59E-4568-89EC-6A15AD450A12}" type="slidenum">
              <a:rPr lang="en-US" altLang="zh-CN" sz="1400" smtClean="0"/>
              <a:pPr/>
              <a:t>38</a:t>
            </a:fld>
            <a:endParaRPr lang="en-US" altLang="zh-CN" sz="140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533400" y="125759"/>
            <a:ext cx="7772400" cy="1143001"/>
          </a:xfrm>
        </p:spPr>
        <p:txBody>
          <a:bodyPr/>
          <a:lstStyle/>
          <a:p>
            <a:r>
              <a:rPr lang="zh-CN" altLang="en-US" sz="3600" dirty="0" smtClean="0">
                <a:ea typeface="宋体" pitchFamily="2" charset="-122"/>
              </a:rPr>
              <a:t>利用真实社会网络验证</a:t>
            </a:r>
            <a:r>
              <a:rPr lang="en-US" altLang="zh-CN" sz="3600" dirty="0" smtClean="0">
                <a:ea typeface="宋体" pitchFamily="2" charset="-122"/>
              </a:rPr>
              <a:t>WSK</a:t>
            </a:r>
            <a:r>
              <a:rPr lang="zh-CN" altLang="en-US" sz="3600" dirty="0" smtClean="0">
                <a:ea typeface="宋体" pitchFamily="2" charset="-122"/>
              </a:rPr>
              <a:t>模型</a:t>
            </a:r>
          </a:p>
        </p:txBody>
      </p:sp>
      <p:pic>
        <p:nvPicPr>
          <p:cNvPr id="38915"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551" y="1268760"/>
            <a:ext cx="7968151" cy="4824536"/>
          </a:xfrm>
        </p:spPr>
      </p:pic>
      <p:sp>
        <p:nvSpPr>
          <p:cNvPr id="3891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4DD2B77F-4B4D-462D-9BD4-0925D6EB62B8}" type="slidenum">
              <a:rPr lang="en-US" altLang="zh-CN" sz="1400" smtClean="0"/>
              <a:pPr/>
              <a:t>39</a:t>
            </a:fld>
            <a:endParaRPr lang="en-US" altLang="zh-CN" sz="14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6555"/>
            <a:ext cx="8223770" cy="533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6" name="Rectangle 2"/>
          <p:cNvSpPr>
            <a:spLocks noGrp="1" noChangeArrowheads="1"/>
          </p:cNvSpPr>
          <p:nvPr>
            <p:ph type="title"/>
          </p:nvPr>
        </p:nvSpPr>
        <p:spPr/>
        <p:txBody>
          <a:bodyPr/>
          <a:lstStyle/>
          <a:p>
            <a:pPr eaLnBrk="1" hangingPunct="1"/>
            <a:r>
              <a:rPr lang="zh-CN" altLang="en-US" smtClean="0">
                <a:ea typeface="宋体" pitchFamily="2" charset="-122"/>
              </a:rPr>
              <a:t>六度分隔</a:t>
            </a:r>
          </a:p>
        </p:txBody>
      </p:sp>
      <p:sp>
        <p:nvSpPr>
          <p:cNvPr id="16387" name="Rectangle 3"/>
          <p:cNvSpPr>
            <a:spLocks noGrp="1" noChangeArrowheads="1"/>
          </p:cNvSpPr>
          <p:nvPr>
            <p:ph idx="1"/>
          </p:nvPr>
        </p:nvSpPr>
        <p:spPr>
          <a:xfrm>
            <a:off x="533400" y="2249066"/>
            <a:ext cx="7772400" cy="4132262"/>
          </a:xfrm>
        </p:spPr>
        <p:txBody>
          <a:bodyPr/>
          <a:lstStyle/>
          <a:p>
            <a:pPr eaLnBrk="1" hangingPunct="1"/>
            <a:r>
              <a:rPr lang="en-US" altLang="zh-CN" dirty="0" err="1" smtClean="0">
                <a:ea typeface="宋体" pitchFamily="2" charset="-122"/>
              </a:rPr>
              <a:t>Milgram</a:t>
            </a:r>
            <a:r>
              <a:rPr lang="en-US" altLang="zh-CN" dirty="0" smtClean="0">
                <a:ea typeface="宋体" pitchFamily="2" charset="-122"/>
              </a:rPr>
              <a:t> </a:t>
            </a:r>
            <a:r>
              <a:rPr lang="zh-CN" altLang="en-US" dirty="0" smtClean="0">
                <a:ea typeface="宋体" pitchFamily="2" charset="-122"/>
              </a:rPr>
              <a:t>的小世界</a:t>
            </a:r>
            <a:r>
              <a:rPr lang="en-US" altLang="zh-CN" dirty="0" smtClean="0">
                <a:ea typeface="宋体" pitchFamily="2" charset="-122"/>
              </a:rPr>
              <a:t>(small world)</a:t>
            </a:r>
            <a:r>
              <a:rPr lang="zh-CN" altLang="en-US" dirty="0" smtClean="0">
                <a:ea typeface="宋体" pitchFamily="2" charset="-122"/>
              </a:rPr>
              <a:t>实验（</a:t>
            </a:r>
            <a:r>
              <a:rPr lang="en-US" altLang="zh-CN" dirty="0" smtClean="0">
                <a:ea typeface="宋体" pitchFamily="2" charset="-122"/>
              </a:rPr>
              <a:t>1967</a:t>
            </a:r>
            <a:r>
              <a:rPr lang="zh-CN" altLang="en-US" dirty="0" smtClean="0">
                <a:ea typeface="宋体" pitchFamily="2" charset="-122"/>
              </a:rPr>
              <a:t>）</a:t>
            </a:r>
            <a:endParaRPr lang="en-US" altLang="zh-CN" dirty="0" smtClean="0">
              <a:ea typeface="宋体" pitchFamily="2" charset="-122"/>
            </a:endParaRPr>
          </a:p>
          <a:p>
            <a:pPr lvl="1" eaLnBrk="1" hangingPunct="1"/>
            <a:r>
              <a:rPr lang="zh-CN" altLang="en-US" dirty="0" smtClean="0">
                <a:ea typeface="宋体" pitchFamily="2" charset="-122"/>
              </a:rPr>
              <a:t>几百名“初始者”，要求每人通过转发争取让一个指定的人收到一封信；</a:t>
            </a:r>
          </a:p>
          <a:p>
            <a:pPr lvl="1" eaLnBrk="1" hangingPunct="1"/>
            <a:r>
              <a:rPr lang="zh-CN" altLang="en-US" dirty="0" smtClean="0">
                <a:ea typeface="宋体" pitchFamily="2" charset="-122"/>
              </a:rPr>
              <a:t>向每个初始者提供了目标收信人的姓名、地址、职业等个人信息；</a:t>
            </a:r>
          </a:p>
          <a:p>
            <a:pPr lvl="1" eaLnBrk="1" hangingPunct="1"/>
            <a:r>
              <a:rPr lang="zh-CN" altLang="en-US" dirty="0" smtClean="0">
                <a:ea typeface="宋体" pitchFamily="2" charset="-122"/>
              </a:rPr>
              <a:t>规定：参与者只能将信件直接发给能叫出名字的熟人，并请他继续转发。因此，如果一个参与者不认识目标收信人，则他不能直接将信寄给他；</a:t>
            </a:r>
          </a:p>
          <a:p>
            <a:pPr lvl="1" eaLnBrk="1" hangingPunct="1"/>
            <a:r>
              <a:rPr lang="zh-CN" altLang="en-US" dirty="0" smtClean="0">
                <a:ea typeface="宋体" pitchFamily="2" charset="-122"/>
              </a:rPr>
              <a:t>结果，约</a:t>
            </a:r>
            <a:r>
              <a:rPr lang="en-US" altLang="zh-CN" dirty="0" smtClean="0">
                <a:ea typeface="宋体" pitchFamily="2" charset="-122"/>
              </a:rPr>
              <a:t>1/3</a:t>
            </a:r>
            <a:r>
              <a:rPr lang="zh-CN" altLang="en-US" dirty="0" smtClean="0">
                <a:ea typeface="宋体" pitchFamily="2" charset="-122"/>
              </a:rPr>
              <a:t>的信件经过平均六次转发到达了目标。</a:t>
            </a:r>
            <a:endParaRPr lang="en-US" altLang="zh-CN" dirty="0" smtClean="0">
              <a:ea typeface="宋体" pitchFamily="2" charset="-122"/>
            </a:endParaRPr>
          </a:p>
        </p:txBody>
      </p:sp>
      <p:sp>
        <p:nvSpPr>
          <p:cNvPr id="16388" name="灯片编号占位符 4"/>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F9226AB0-8BCF-439E-8BD4-D1B35AFD9E0D}" type="slidenum">
              <a:rPr lang="en-US" altLang="zh-CN" sz="1400" smtClean="0"/>
              <a:pPr/>
              <a:t>4</a:t>
            </a:fld>
            <a:endParaRPr lang="en-US" altLang="zh-CN" sz="1400" smtClean="0"/>
          </a:p>
        </p:txBody>
      </p:sp>
      <p:pic>
        <p:nvPicPr>
          <p:cNvPr id="7" name="Picture 2" descr="http://upload.wikimedia.org/wikipedia/commons/7/72/Experement_Small_World_%28possible_option%29.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75225" y="1916113"/>
            <a:ext cx="458152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0.14913 -0.02174 L 0.69254 -0.0111 " pathEditMode="relative" rAng="0" ptsTypes="AA">
                                      <p:cBhvr>
                                        <p:cTn id="6" dur="2000" fill="hold"/>
                                        <p:tgtEl>
                                          <p:spTgt spid="7"/>
                                        </p:tgtEl>
                                        <p:attrNameLst>
                                          <p:attrName>ppt_x</p:attrName>
                                          <p:attrName>ppt_y</p:attrName>
                                        </p:attrNameLst>
                                      </p:cBhvr>
                                      <p:rCtr x="27170"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3" descr="110985583318710104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76300"/>
            <a:ext cx="914400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4" descr="20079206335930_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 y="2801938"/>
            <a:ext cx="9144000"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本框 5"/>
          <p:cNvSpPr txBox="1">
            <a:spLocks noChangeArrowheads="1"/>
          </p:cNvSpPr>
          <p:nvPr/>
        </p:nvSpPr>
        <p:spPr bwMode="auto">
          <a:xfrm>
            <a:off x="304800" y="2857500"/>
            <a:ext cx="8686800" cy="95408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r>
              <a:rPr lang="zh-CN" altLang="en-US" sz="2800">
                <a:solidFill>
                  <a:schemeClr val="bg1"/>
                </a:solidFill>
                <a:ea typeface="黑体" panose="02010609060101010101" pitchFamily="49" charset="-122"/>
              </a:rPr>
              <a:t>对社会网络的建立而言，地理距离范围内的人数比距离具有更实质性的意义</a:t>
            </a:r>
          </a:p>
        </p:txBody>
      </p:sp>
      <p:sp>
        <p:nvSpPr>
          <p:cNvPr id="2" name="椭圆 1"/>
          <p:cNvSpPr>
            <a:spLocks noChangeArrowheads="1"/>
          </p:cNvSpPr>
          <p:nvPr/>
        </p:nvSpPr>
        <p:spPr bwMode="auto">
          <a:xfrm>
            <a:off x="1371600" y="4286250"/>
            <a:ext cx="4876800" cy="1200150"/>
          </a:xfrm>
          <a:prstGeom prst="ellipse">
            <a:avLst/>
          </a:prstGeom>
          <a:solidFill>
            <a:srgbClr val="FDEADA">
              <a:alpha val="21960"/>
            </a:srgbClr>
          </a:solidFill>
          <a:ln w="9525">
            <a:solidFill>
              <a:srgbClr val="FF0000"/>
            </a:solidFill>
            <a:round/>
            <a:headEnd/>
            <a:tailEnd/>
          </a:ln>
          <a:effectLst>
            <a:outerShdw blurRad="40000" dist="23000" dir="5400000" rotWithShape="0">
              <a:srgbClr val="808080">
                <a:alpha val="34999"/>
              </a:srgbClr>
            </a:outerShdw>
          </a:effectLst>
        </p:spPr>
        <p:txBody>
          <a:bodyPr anchor="ctr"/>
          <a:lstStyle/>
          <a:p>
            <a:pPr algn="ctr">
              <a:defRPr/>
            </a:pPr>
            <a:endParaRPr lang="zh-CN" altLang="en-US">
              <a:solidFill>
                <a:schemeClr val="lt1"/>
              </a:solidFill>
              <a:ea typeface="黑体" panose="02010609060101010101" pitchFamily="49" charset="-122"/>
            </a:endParaRPr>
          </a:p>
        </p:txBody>
      </p:sp>
      <p:sp>
        <p:nvSpPr>
          <p:cNvPr id="8" name="椭圆 7"/>
          <p:cNvSpPr>
            <a:spLocks noChangeArrowheads="1"/>
          </p:cNvSpPr>
          <p:nvPr/>
        </p:nvSpPr>
        <p:spPr bwMode="auto">
          <a:xfrm>
            <a:off x="3505200" y="1314450"/>
            <a:ext cx="4876800" cy="1200150"/>
          </a:xfrm>
          <a:prstGeom prst="ellipse">
            <a:avLst/>
          </a:prstGeom>
          <a:solidFill>
            <a:srgbClr val="FDEADA">
              <a:alpha val="23921"/>
            </a:srgbClr>
          </a:solidFill>
          <a:ln w="9525">
            <a:solidFill>
              <a:srgbClr val="FF0000"/>
            </a:solidFill>
            <a:round/>
            <a:headEnd/>
            <a:tailEnd/>
          </a:ln>
          <a:effectLst>
            <a:outerShdw blurRad="40000" dist="23000" dir="5400000" rotWithShape="0">
              <a:srgbClr val="808080">
                <a:alpha val="34999"/>
              </a:srgbClr>
            </a:outerShdw>
          </a:effectLst>
        </p:spPr>
        <p:txBody>
          <a:bodyPr anchor="ctr"/>
          <a:lstStyle/>
          <a:p>
            <a:pPr algn="ctr">
              <a:defRPr/>
            </a:pPr>
            <a:endParaRPr lang="zh-CN" altLang="en-US">
              <a:solidFill>
                <a:schemeClr val="lt1"/>
              </a:solidFill>
              <a:ea typeface="黑体" panose="02010609060101010101" pitchFamily="49" charset="-122"/>
            </a:endParaRPr>
          </a:p>
        </p:txBody>
      </p:sp>
    </p:spTree>
    <p:extLst>
      <p:ext uri="{BB962C8B-B14F-4D97-AF65-F5344CB8AC3E}">
        <p14:creationId xmlns:p14="http://schemas.microsoft.com/office/powerpoint/2010/main" val="3475890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2"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利用真实社会网络验证</a:t>
            </a:r>
            <a:r>
              <a:rPr lang="en-US" altLang="zh-CN" smtClean="0">
                <a:ea typeface="宋体" pitchFamily="2" charset="-122"/>
              </a:rPr>
              <a:t>WSK</a:t>
            </a:r>
            <a:r>
              <a:rPr lang="zh-CN" altLang="en-US" smtClean="0">
                <a:ea typeface="宋体" pitchFamily="2" charset="-122"/>
              </a:rPr>
              <a:t>模型</a:t>
            </a:r>
          </a:p>
        </p:txBody>
      </p:sp>
      <p:sp>
        <p:nvSpPr>
          <p:cNvPr id="39939" name="内容占位符 2"/>
          <p:cNvSpPr>
            <a:spLocks noGrp="1"/>
          </p:cNvSpPr>
          <p:nvPr>
            <p:ph idx="1"/>
          </p:nvPr>
        </p:nvSpPr>
        <p:spPr>
          <a:xfrm>
            <a:off x="107950" y="1341438"/>
            <a:ext cx="6192838" cy="815975"/>
          </a:xfrm>
        </p:spPr>
        <p:txBody>
          <a:bodyPr/>
          <a:lstStyle/>
          <a:p>
            <a:r>
              <a:rPr lang="en-US" altLang="zh-CN" sz="2400" smtClean="0">
                <a:ea typeface="宋体" pitchFamily="2" charset="-122"/>
              </a:rPr>
              <a:t>50</a:t>
            </a:r>
            <a:r>
              <a:rPr lang="zh-CN" altLang="en-US" sz="2400" smtClean="0">
                <a:ea typeface="宋体" pitchFamily="2" charset="-122"/>
              </a:rPr>
              <a:t>万提供居住地邮政编码的用户及其好友</a:t>
            </a:r>
          </a:p>
        </p:txBody>
      </p:sp>
      <p:sp>
        <p:nvSpPr>
          <p:cNvPr id="39940"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74095CCA-5FCC-4D2A-A034-295ADDE4C820}" type="slidenum">
              <a:rPr lang="en-US" altLang="zh-CN" sz="1400" smtClean="0"/>
              <a:pPr/>
              <a:t>41</a:t>
            </a:fld>
            <a:endParaRPr lang="en-US" altLang="zh-CN" sz="1400" smtClean="0"/>
          </a:p>
        </p:txBody>
      </p:sp>
      <p:sp>
        <p:nvSpPr>
          <p:cNvPr id="39941" name="内容占位符 2"/>
          <p:cNvSpPr txBox="1">
            <a:spLocks/>
          </p:cNvSpPr>
          <p:nvPr/>
        </p:nvSpPr>
        <p:spPr bwMode="auto">
          <a:xfrm>
            <a:off x="107950" y="1820863"/>
            <a:ext cx="3527946" cy="427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nchorCtr="1"/>
          <a:lstStyle>
            <a:lvl1pPr marL="342900" indent="-342900">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buClr>
                <a:schemeClr val="hlink"/>
              </a:buClr>
              <a:buSzPct val="90000"/>
              <a:buFont typeface="Wingdings" pitchFamily="2" charset="2"/>
              <a:buChar char="u"/>
            </a:pPr>
            <a:r>
              <a:rPr lang="zh-CN" altLang="en-US" dirty="0"/>
              <a:t>但他们是不均匀分布的，不符合模型的假设，需要做一些“适配性”工作</a:t>
            </a:r>
          </a:p>
          <a:p>
            <a:pPr>
              <a:spcBef>
                <a:spcPct val="20000"/>
              </a:spcBef>
              <a:buClr>
                <a:schemeClr val="hlink"/>
              </a:buClr>
              <a:buSzPct val="90000"/>
              <a:buFont typeface="Wingdings" pitchFamily="2" charset="2"/>
              <a:buChar char="u"/>
            </a:pPr>
            <a:r>
              <a:rPr lang="zh-CN" altLang="en-US" dirty="0"/>
              <a:t>依据地理距离定义一个节点相对于另一个节点的排名</a:t>
            </a:r>
          </a:p>
          <a:p>
            <a:pPr lvl="1">
              <a:spcBef>
                <a:spcPct val="20000"/>
              </a:spcBef>
              <a:buFontTx/>
              <a:buChar char="–"/>
            </a:pPr>
            <a:r>
              <a:rPr lang="zh-CN" altLang="en-US" sz="2000" dirty="0"/>
              <a:t>节点</a:t>
            </a:r>
            <a:r>
              <a:rPr lang="en-US" altLang="zh-CN" sz="2000" dirty="0"/>
              <a:t>w</a:t>
            </a:r>
            <a:r>
              <a:rPr lang="zh-CN" altLang="en-US" sz="2000" dirty="0"/>
              <a:t>在节点</a:t>
            </a:r>
            <a:r>
              <a:rPr lang="en-US" altLang="zh-CN" sz="2000" dirty="0"/>
              <a:t>v</a:t>
            </a:r>
            <a:r>
              <a:rPr lang="zh-CN" altLang="en-US" sz="2000" dirty="0"/>
              <a:t>眼里的排名：</a:t>
            </a:r>
            <a:r>
              <a:rPr lang="en-US" altLang="zh-CN" sz="2000" dirty="0"/>
              <a:t>rank(w)=</a:t>
            </a:r>
            <a:r>
              <a:rPr lang="zh-CN" altLang="en-US" sz="2000" dirty="0"/>
              <a:t>网络中比</a:t>
            </a:r>
            <a:r>
              <a:rPr lang="en-US" altLang="zh-CN" sz="2000" dirty="0"/>
              <a:t>w</a:t>
            </a:r>
            <a:r>
              <a:rPr lang="zh-CN" altLang="en-US" sz="2000" dirty="0"/>
              <a:t>离</a:t>
            </a:r>
            <a:r>
              <a:rPr lang="en-US" altLang="zh-CN" sz="2000" dirty="0"/>
              <a:t>v</a:t>
            </a:r>
            <a:r>
              <a:rPr lang="zh-CN" altLang="en-US" sz="2000" dirty="0"/>
              <a:t>近的节点的个数</a:t>
            </a:r>
            <a:endParaRPr lang="en-US" altLang="zh-CN" sz="2000" dirty="0"/>
          </a:p>
        </p:txBody>
      </p:sp>
      <p:pic>
        <p:nvPicPr>
          <p:cNvPr id="399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013" y="2073275"/>
            <a:ext cx="5054600"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2"/>
          <p:cNvSpPr txBox="1"/>
          <p:nvPr/>
        </p:nvSpPr>
        <p:spPr>
          <a:xfrm>
            <a:off x="4724400" y="5362575"/>
            <a:ext cx="3733800" cy="369888"/>
          </a:xfrm>
          <a:prstGeom prst="rect">
            <a:avLst/>
          </a:prstGeom>
          <a:solidFill>
            <a:srgbClr val="92D050"/>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en-US" altLang="zh-CN" sz="1800" kern="0" smtClean="0">
                <a:solidFill>
                  <a:sysClr val="windowText" lastClr="000000"/>
                </a:solidFill>
              </a:rPr>
              <a:t> LiveJournal</a:t>
            </a:r>
            <a:r>
              <a:rPr lang="zh-CN" altLang="en-US" sz="1800" kern="0" smtClean="0">
                <a:solidFill>
                  <a:sysClr val="windowText" lastClr="000000"/>
                </a:solidFill>
              </a:rPr>
              <a:t>中用户的地理位置分布</a:t>
            </a:r>
          </a:p>
        </p:txBody>
      </p:sp>
      <p:sp>
        <p:nvSpPr>
          <p:cNvPr id="9" name="文本框 3"/>
          <p:cNvSpPr txBox="1">
            <a:spLocks noChangeArrowheads="1"/>
          </p:cNvSpPr>
          <p:nvPr/>
        </p:nvSpPr>
        <p:spPr bwMode="auto">
          <a:xfrm>
            <a:off x="4932363" y="5972175"/>
            <a:ext cx="3200400" cy="7080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000" dirty="0">
                <a:latin typeface="黑体" pitchFamily="2" charset="-122"/>
                <a:ea typeface="黑体" pitchFamily="2" charset="-122"/>
              </a:rPr>
              <a:t>同一排名含同样多节点，统一了不同密度的区域</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z="3600" dirty="0" smtClean="0">
                <a:ea typeface="宋体" pitchFamily="2" charset="-122"/>
              </a:rPr>
              <a:t>结合地理距离的节点排名</a:t>
            </a:r>
          </a:p>
        </p:txBody>
      </p:sp>
      <p:sp>
        <p:nvSpPr>
          <p:cNvPr id="40963" name="内容占位符 2"/>
          <p:cNvSpPr>
            <a:spLocks noGrp="1"/>
          </p:cNvSpPr>
          <p:nvPr>
            <p:ph idx="1"/>
          </p:nvPr>
        </p:nvSpPr>
        <p:spPr>
          <a:xfrm>
            <a:off x="685800" y="4849813"/>
            <a:ext cx="7772400" cy="1747837"/>
          </a:xfrm>
        </p:spPr>
        <p:txBody>
          <a:bodyPr/>
          <a:lstStyle/>
          <a:p>
            <a:r>
              <a:rPr lang="zh-CN" altLang="en-US" sz="2400" smtClean="0">
                <a:ea typeface="宋体" pitchFamily="2" charset="-122"/>
              </a:rPr>
              <a:t>可以看成是节点在地理上均匀分布时区域范围概念的一种推广，“排名”与“距离”有对应关系</a:t>
            </a:r>
          </a:p>
          <a:p>
            <a:r>
              <a:rPr lang="zh-CN" altLang="en-US" sz="2400" smtClean="0">
                <a:ea typeface="宋体" pitchFamily="2" charset="-122"/>
              </a:rPr>
              <a:t>这就使我们能一般性地处理节点在地理上分布不均匀的问题了</a:t>
            </a:r>
          </a:p>
        </p:txBody>
      </p:sp>
      <p:sp>
        <p:nvSpPr>
          <p:cNvPr id="40964"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22760F63-6346-437D-AA91-C2C5B0ADD0E6}" type="slidenum">
              <a:rPr lang="en-US" altLang="zh-CN" sz="1400" smtClean="0"/>
              <a:pPr/>
              <a:t>42</a:t>
            </a:fld>
            <a:endParaRPr lang="en-US" altLang="zh-CN" sz="1400" smtClean="0"/>
          </a:p>
        </p:txBody>
      </p:sp>
      <p:pic>
        <p:nvPicPr>
          <p:cNvPr id="40965" name="图片 3" descr="2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052513"/>
            <a:ext cx="846137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4076700"/>
            <a:ext cx="3548062" cy="268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5.55556E-7 4.62428E-6 L 0.72726 0.00346 " pathEditMode="relative" rAng="0" ptsTypes="AA">
                                      <p:cBhvr>
                                        <p:cTn id="6" dur="2000" fill="hold"/>
                                        <p:tgtEl>
                                          <p:spTgt spid="33798"/>
                                        </p:tgtEl>
                                        <p:attrNameLst>
                                          <p:attrName>ppt_x</p:attrName>
                                          <p:attrName>ppt_y</p:attrName>
                                        </p:attrNameLst>
                                      </p:cBhvr>
                                      <p:rCtr x="36354"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z="3600" dirty="0" smtClean="0">
                <a:ea typeface="宋体" pitchFamily="2" charset="-122"/>
              </a:rPr>
              <a:t>利用真实社会网络验证</a:t>
            </a:r>
            <a:r>
              <a:rPr lang="en-US" altLang="zh-CN" sz="3600" dirty="0" smtClean="0">
                <a:ea typeface="宋体" pitchFamily="2" charset="-122"/>
              </a:rPr>
              <a:t>WSK</a:t>
            </a:r>
            <a:r>
              <a:rPr lang="zh-CN" altLang="en-US" sz="3600" dirty="0" smtClean="0">
                <a:ea typeface="宋体" pitchFamily="2" charset="-122"/>
              </a:rPr>
              <a:t>模型</a:t>
            </a:r>
          </a:p>
        </p:txBody>
      </p:sp>
      <p:sp>
        <p:nvSpPr>
          <p:cNvPr id="41987" name="内容占位符 2"/>
          <p:cNvSpPr>
            <a:spLocks noGrp="1"/>
          </p:cNvSpPr>
          <p:nvPr>
            <p:ph idx="1"/>
          </p:nvPr>
        </p:nvSpPr>
        <p:spPr>
          <a:xfrm>
            <a:off x="685800" y="1676400"/>
            <a:ext cx="8062913" cy="4560888"/>
          </a:xfrm>
        </p:spPr>
        <p:txBody>
          <a:bodyPr/>
          <a:lstStyle/>
          <a:p>
            <a:r>
              <a:rPr lang="zh-CN" altLang="en-US" dirty="0" smtClean="0">
                <a:ea typeface="宋体" pitchFamily="2" charset="-122"/>
              </a:rPr>
              <a:t>需要验证的是</a:t>
            </a:r>
          </a:p>
          <a:p>
            <a:pPr lvl="1"/>
            <a:r>
              <a:rPr lang="zh-CN" altLang="en-US" dirty="0" smtClean="0">
                <a:ea typeface="宋体" pitchFamily="2" charset="-122"/>
              </a:rPr>
              <a:t>从地理上看，一个节点在任一距离上的朋友数量在同等距离节点总数中的占比随距离平方递减（</a:t>
            </a:r>
            <a:r>
              <a:rPr lang="en-US" altLang="zh-CN" dirty="0" smtClean="0">
                <a:ea typeface="宋体" pitchFamily="2" charset="-122"/>
              </a:rPr>
              <a:t>1/d</a:t>
            </a:r>
            <a:r>
              <a:rPr lang="en-US" altLang="zh-CN" baseline="30000" dirty="0" smtClean="0">
                <a:ea typeface="宋体" pitchFamily="2" charset="-122"/>
              </a:rPr>
              <a:t>2</a:t>
            </a:r>
            <a:r>
              <a:rPr lang="zh-CN" altLang="en-US" dirty="0" smtClean="0">
                <a:ea typeface="宋体" pitchFamily="2" charset="-122"/>
              </a:rPr>
              <a:t>）</a:t>
            </a:r>
          </a:p>
          <a:p>
            <a:r>
              <a:rPr lang="zh-CN" altLang="en-US" dirty="0" smtClean="0">
                <a:ea typeface="宋体" pitchFamily="2" charset="-122"/>
              </a:rPr>
              <a:t>等价于</a:t>
            </a:r>
          </a:p>
          <a:p>
            <a:pPr lvl="1"/>
            <a:r>
              <a:rPr lang="zh-CN" altLang="en-US" dirty="0" smtClean="0">
                <a:ea typeface="宋体" pitchFamily="2" charset="-122"/>
              </a:rPr>
              <a:t>一个节点在任一排名上的朋友（即有连接）数量在同等排名节点总数中的占比随排名递减（</a:t>
            </a:r>
            <a:r>
              <a:rPr lang="en-US" altLang="zh-CN" dirty="0" smtClean="0">
                <a:ea typeface="宋体" pitchFamily="2" charset="-122"/>
              </a:rPr>
              <a:t>1/r</a:t>
            </a:r>
            <a:r>
              <a:rPr lang="zh-CN" altLang="en-US" dirty="0" smtClean="0">
                <a:ea typeface="宋体" pitchFamily="2" charset="-122"/>
              </a:rPr>
              <a:t>）</a:t>
            </a:r>
          </a:p>
          <a:p>
            <a:endParaRPr lang="zh-CN" altLang="en-US" dirty="0" smtClean="0">
              <a:ea typeface="宋体" pitchFamily="2" charset="-122"/>
            </a:endParaRPr>
          </a:p>
        </p:txBody>
      </p:sp>
      <p:sp>
        <p:nvSpPr>
          <p:cNvPr id="4198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FE030E93-C747-497A-A73F-213C2DA62381}" type="slidenum">
              <a:rPr lang="en-US" altLang="zh-CN" sz="1400" smtClean="0"/>
              <a:pPr/>
              <a:t>43</a:t>
            </a:fld>
            <a:endParaRPr lang="en-US" altLang="zh-CN" sz="1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06" y="1600292"/>
            <a:ext cx="3627332" cy="2271528"/>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973659"/>
            <a:ext cx="3864492" cy="1524794"/>
          </a:xfrm>
          <a:prstGeom prst="rect">
            <a:avLst/>
          </a:prstGeom>
        </p:spPr>
      </p:pic>
      <p:sp>
        <p:nvSpPr>
          <p:cNvPr id="43010" name="标题 1"/>
          <p:cNvSpPr>
            <a:spLocks noGrp="1"/>
          </p:cNvSpPr>
          <p:nvPr>
            <p:ph type="title"/>
          </p:nvPr>
        </p:nvSpPr>
        <p:spPr/>
        <p:txBody>
          <a:bodyPr/>
          <a:lstStyle/>
          <a:p>
            <a:r>
              <a:rPr lang="zh-CN" altLang="en-US" sz="3600" dirty="0" smtClean="0">
                <a:ea typeface="宋体" pitchFamily="2" charset="-122"/>
              </a:rPr>
              <a:t>利用真实社会网络验证</a:t>
            </a:r>
            <a:r>
              <a:rPr lang="en-US" altLang="zh-CN" sz="3600" dirty="0" smtClean="0">
                <a:ea typeface="宋体" pitchFamily="2" charset="-122"/>
              </a:rPr>
              <a:t>WSK</a:t>
            </a:r>
            <a:r>
              <a:rPr lang="zh-CN" altLang="en-US" sz="3600" dirty="0" smtClean="0">
                <a:ea typeface="宋体" pitchFamily="2" charset="-122"/>
              </a:rPr>
              <a:t>模型</a:t>
            </a:r>
          </a:p>
        </p:txBody>
      </p:sp>
      <p:sp>
        <p:nvSpPr>
          <p:cNvPr id="43011"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2A0FF6EA-0571-4C8E-A991-2BA8FC14BAA8}" type="slidenum">
              <a:rPr lang="en-US" altLang="zh-CN" sz="1400" smtClean="0"/>
              <a:pPr/>
              <a:t>44</a:t>
            </a:fld>
            <a:endParaRPr lang="en-US" altLang="zh-CN" sz="1400" smtClean="0"/>
          </a:p>
        </p:txBody>
      </p:sp>
      <p:sp>
        <p:nvSpPr>
          <p:cNvPr id="43012" name="文本框 5"/>
          <p:cNvSpPr txBox="1">
            <a:spLocks noChangeArrowheads="1"/>
          </p:cNvSpPr>
          <p:nvPr/>
        </p:nvSpPr>
        <p:spPr bwMode="auto">
          <a:xfrm>
            <a:off x="899592" y="5055567"/>
            <a:ext cx="7201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dirty="0"/>
              <a:t>近乎完美的验证！（</a:t>
            </a:r>
            <a:r>
              <a:rPr lang="en-US" altLang="zh-CN" dirty="0" smtClean="0"/>
              <a:t>PNAS:</a:t>
            </a:r>
            <a:r>
              <a:rPr lang="zh-CN" altLang="en-US" dirty="0" smtClean="0"/>
              <a:t>美国科学院院报</a:t>
            </a:r>
            <a:r>
              <a:rPr lang="en-US" altLang="zh-CN" dirty="0" smtClean="0"/>
              <a:t>, </a:t>
            </a:r>
            <a:r>
              <a:rPr lang="en-US" altLang="zh-CN" dirty="0"/>
              <a:t>2005</a:t>
            </a:r>
            <a:r>
              <a:rPr lang="zh-CN" altLang="en-US" dirty="0"/>
              <a:t>）</a:t>
            </a:r>
          </a:p>
        </p:txBody>
      </p:sp>
      <p:sp>
        <p:nvSpPr>
          <p:cNvPr id="43013" name="文本框 1"/>
          <p:cNvSpPr txBox="1">
            <a:spLocks noChangeArrowheads="1"/>
          </p:cNvSpPr>
          <p:nvPr/>
        </p:nvSpPr>
        <p:spPr bwMode="auto">
          <a:xfrm>
            <a:off x="755650" y="5661025"/>
            <a:ext cx="762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a:t>真实社会网络的测量参数与模型最优参数相当吻合！</a:t>
            </a:r>
          </a:p>
        </p:txBody>
      </p:sp>
      <p:pic>
        <p:nvPicPr>
          <p:cNvPr id="4301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401" y="1569316"/>
            <a:ext cx="75723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4036" y="3844925"/>
            <a:ext cx="823912" cy="2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4541" y="1125538"/>
            <a:ext cx="936625" cy="22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3019" name="直接连接符 5"/>
          <p:cNvCxnSpPr>
            <a:cxnSpLocks noChangeShapeType="1"/>
          </p:cNvCxnSpPr>
          <p:nvPr/>
        </p:nvCxnSpPr>
        <p:spPr bwMode="auto">
          <a:xfrm flipV="1">
            <a:off x="2062206" y="1785938"/>
            <a:ext cx="423863" cy="431800"/>
          </a:xfrm>
          <a:prstGeom prst="line">
            <a:avLst/>
          </a:prstGeom>
          <a:noFill/>
          <a:ln w="9525" algn="ctr">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0" name="直接连接符 7"/>
          <p:cNvCxnSpPr>
            <a:cxnSpLocks noChangeShapeType="1"/>
          </p:cNvCxnSpPr>
          <p:nvPr/>
        </p:nvCxnSpPr>
        <p:spPr bwMode="auto">
          <a:xfrm>
            <a:off x="3397404" y="3198415"/>
            <a:ext cx="144462" cy="600075"/>
          </a:xfrm>
          <a:prstGeom prst="line">
            <a:avLst/>
          </a:prstGeom>
          <a:noFill/>
          <a:ln w="9525" algn="ctr">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021" name="TextBox 9"/>
          <p:cNvSpPr txBox="1">
            <a:spLocks noChangeArrowheads="1"/>
          </p:cNvSpPr>
          <p:nvPr/>
        </p:nvSpPr>
        <p:spPr bwMode="auto">
          <a:xfrm>
            <a:off x="1403350" y="3944938"/>
            <a:ext cx="1296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(a) </a:t>
            </a:r>
            <a:r>
              <a:rPr lang="zh-CN" altLang="en-US" sz="1600"/>
              <a:t>总体数据</a:t>
            </a:r>
          </a:p>
        </p:txBody>
      </p:sp>
      <p:sp>
        <p:nvSpPr>
          <p:cNvPr id="43022" name="TextBox 22"/>
          <p:cNvSpPr txBox="1">
            <a:spLocks noChangeArrowheads="1"/>
          </p:cNvSpPr>
          <p:nvPr/>
        </p:nvSpPr>
        <p:spPr bwMode="auto">
          <a:xfrm>
            <a:off x="5508625" y="3967163"/>
            <a:ext cx="2376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(b) </a:t>
            </a:r>
            <a:r>
              <a:rPr lang="zh-CN" altLang="en-US" sz="1600"/>
              <a:t>东海岸和西海岸数据</a:t>
            </a:r>
          </a:p>
        </p:txBody>
      </p:sp>
      <p:cxnSp>
        <p:nvCxnSpPr>
          <p:cNvPr id="43024" name="直接连接符 13"/>
          <p:cNvCxnSpPr>
            <a:cxnSpLocks noChangeShapeType="1"/>
          </p:cNvCxnSpPr>
          <p:nvPr/>
        </p:nvCxnSpPr>
        <p:spPr bwMode="auto">
          <a:xfrm flipV="1">
            <a:off x="6181672" y="1352550"/>
            <a:ext cx="431800" cy="649288"/>
          </a:xfrm>
          <a:prstGeom prst="line">
            <a:avLst/>
          </a:prstGeom>
          <a:noFill/>
          <a:ln w="9525" algn="ctr">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5" name="直接连接符 15"/>
          <p:cNvCxnSpPr>
            <a:cxnSpLocks noChangeShapeType="1"/>
          </p:cNvCxnSpPr>
          <p:nvPr/>
        </p:nvCxnSpPr>
        <p:spPr bwMode="auto">
          <a:xfrm flipH="1">
            <a:off x="5148064" y="2501503"/>
            <a:ext cx="936750" cy="1634728"/>
          </a:xfrm>
          <a:prstGeom prst="line">
            <a:avLst/>
          </a:prstGeom>
          <a:noFill/>
          <a:ln w="9525" algn="ctr">
            <a:solidFill>
              <a:schemeClr val="accent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3026"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8657" y="4126299"/>
            <a:ext cx="658813"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2"/>
          <p:cNvSpPr txBox="1"/>
          <p:nvPr/>
        </p:nvSpPr>
        <p:spPr>
          <a:xfrm>
            <a:off x="9321800" y="4226312"/>
            <a:ext cx="7923608" cy="1938992"/>
          </a:xfrm>
          <a:prstGeom prst="rect">
            <a:avLst/>
          </a:prstGeom>
          <a:solidFill>
            <a:srgbClr val="92D050"/>
          </a:solidFill>
        </p:spPr>
        <p:txBody>
          <a:bodyPr wrap="square">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kern="0" dirty="0" smtClean="0">
                <a:solidFill>
                  <a:sysClr val="windowText" lastClr="000000"/>
                </a:solidFill>
                <a:latin typeface="黑体" pitchFamily="2" charset="-122"/>
                <a:ea typeface="黑体" pitchFamily="2" charset="-122"/>
              </a:rPr>
              <a:t>这意味着，大量微观社交关系的建立总体上呈现一种最优化特征，或者说大量人群的随机社会活动相当于一台计算机，完成了一种优化计算（实现了最优参数）－－这可以看成是社会计算的一个实例，也是体现社会系统中微观与宏观关系的实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4.16667E-6 1.11111E-6 L -0.9526 0.00486 " pathEditMode="relative" rAng="0" ptsTypes="AA">
                                      <p:cBhvr>
                                        <p:cTn id="6" dur="2000" fill="hold"/>
                                        <p:tgtEl>
                                          <p:spTgt spid="9"/>
                                        </p:tgtEl>
                                        <p:attrNameLst>
                                          <p:attrName>ppt_x</p:attrName>
                                          <p:attrName>ppt_y</p:attrName>
                                        </p:attrNameLst>
                                      </p:cBhvr>
                                      <p:rCtr x="-47639"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z="3200" smtClean="0">
                <a:ea typeface="宋体" pitchFamily="2" charset="-122"/>
              </a:rPr>
              <a:t>进一步考察网络模型与社会网络的关系</a:t>
            </a:r>
          </a:p>
        </p:txBody>
      </p:sp>
      <p:sp>
        <p:nvSpPr>
          <p:cNvPr id="44035" name="内容占位符 2"/>
          <p:cNvSpPr>
            <a:spLocks noGrp="1"/>
          </p:cNvSpPr>
          <p:nvPr>
            <p:ph idx="1"/>
          </p:nvPr>
        </p:nvSpPr>
        <p:spPr>
          <a:xfrm>
            <a:off x="685800" y="1484313"/>
            <a:ext cx="7772400" cy="5065712"/>
          </a:xfrm>
        </p:spPr>
        <p:txBody>
          <a:bodyPr/>
          <a:lstStyle/>
          <a:p>
            <a:r>
              <a:rPr lang="en-US" altLang="zh-CN" dirty="0" smtClean="0">
                <a:ea typeface="宋体" pitchFamily="2" charset="-122"/>
              </a:rPr>
              <a:t>Watts-</a:t>
            </a:r>
            <a:r>
              <a:rPr lang="en-US" altLang="zh-CN" dirty="0" err="1" smtClean="0">
                <a:ea typeface="宋体" pitchFamily="2" charset="-122"/>
              </a:rPr>
              <a:t>Strogatz</a:t>
            </a:r>
            <a:r>
              <a:rPr lang="en-US" altLang="zh-CN" dirty="0" smtClean="0">
                <a:ea typeface="宋体" pitchFamily="2" charset="-122"/>
              </a:rPr>
              <a:t>-</a:t>
            </a:r>
            <a:r>
              <a:rPr lang="en-US" altLang="zh-CN" dirty="0" err="1" smtClean="0">
                <a:ea typeface="宋体" pitchFamily="2" charset="-122"/>
              </a:rPr>
              <a:t>Kleinbeig</a:t>
            </a:r>
            <a:r>
              <a:rPr lang="zh-CN" altLang="en-US" dirty="0" smtClean="0">
                <a:ea typeface="宋体" pitchFamily="2" charset="-122"/>
              </a:rPr>
              <a:t>（</a:t>
            </a:r>
            <a:r>
              <a:rPr lang="en-US" altLang="zh-CN" dirty="0" smtClean="0">
                <a:ea typeface="宋体" pitchFamily="2" charset="-122"/>
              </a:rPr>
              <a:t>W-S-K</a:t>
            </a:r>
            <a:r>
              <a:rPr lang="zh-CN" altLang="en-US" dirty="0" smtClean="0">
                <a:ea typeface="宋体" pitchFamily="2" charset="-122"/>
              </a:rPr>
              <a:t>）网络模型试图反映的社会网络特征</a:t>
            </a:r>
            <a:endParaRPr lang="en-US" altLang="zh-CN" dirty="0" smtClean="0">
              <a:ea typeface="宋体" pitchFamily="2" charset="-122"/>
            </a:endParaRPr>
          </a:p>
          <a:p>
            <a:pPr lvl="1"/>
            <a:r>
              <a:rPr lang="zh-CN" altLang="en-US" dirty="0" smtClean="0">
                <a:ea typeface="宋体" pitchFamily="2" charset="-122"/>
              </a:rPr>
              <a:t>由某种“亲近”（相似性）形成的近距离边</a:t>
            </a:r>
            <a:endParaRPr lang="en-US" altLang="zh-CN" dirty="0" smtClean="0">
              <a:ea typeface="宋体" pitchFamily="2" charset="-122"/>
            </a:endParaRPr>
          </a:p>
          <a:p>
            <a:pPr lvl="1"/>
            <a:r>
              <a:rPr lang="zh-CN" altLang="en-US" dirty="0" smtClean="0">
                <a:ea typeface="宋体" pitchFamily="2" charset="-122"/>
              </a:rPr>
              <a:t>随机的远距离弱联系边</a:t>
            </a:r>
            <a:endParaRPr lang="en-US" altLang="zh-CN" dirty="0" smtClean="0">
              <a:ea typeface="宋体" pitchFamily="2" charset="-122"/>
            </a:endParaRPr>
          </a:p>
          <a:p>
            <a:pPr lvl="1"/>
            <a:r>
              <a:rPr lang="zh-CN" altLang="en-US" dirty="0" smtClean="0">
                <a:ea typeface="宋体" pitchFamily="2" charset="-122"/>
              </a:rPr>
              <a:t>远程</a:t>
            </a:r>
            <a:r>
              <a:rPr lang="zh-CN" altLang="en-US" b="1" dirty="0" smtClean="0">
                <a:solidFill>
                  <a:schemeClr val="accent2"/>
                </a:solidFill>
                <a:ea typeface="宋体" pitchFamily="2" charset="-122"/>
              </a:rPr>
              <a:t>相邻节点数量</a:t>
            </a:r>
            <a:r>
              <a:rPr lang="zh-CN" altLang="en-US" dirty="0" smtClean="0">
                <a:ea typeface="宋体" pitchFamily="2" charset="-122"/>
              </a:rPr>
              <a:t>在同距离</a:t>
            </a:r>
            <a:r>
              <a:rPr lang="zh-CN" altLang="en-US" b="1" dirty="0">
                <a:solidFill>
                  <a:schemeClr val="accent2"/>
                </a:solidFill>
                <a:ea typeface="宋体" pitchFamily="2" charset="-122"/>
              </a:rPr>
              <a:t>节点总数</a:t>
            </a:r>
            <a:r>
              <a:rPr lang="zh-CN" altLang="en-US" dirty="0" smtClean="0">
                <a:ea typeface="宋体" pitchFamily="2" charset="-122"/>
              </a:rPr>
              <a:t>中的占比随距离的平方减少</a:t>
            </a:r>
            <a:endParaRPr lang="en-US" altLang="zh-CN" dirty="0" smtClean="0">
              <a:ea typeface="宋体" pitchFamily="2" charset="-122"/>
            </a:endParaRPr>
          </a:p>
          <a:p>
            <a:r>
              <a:rPr lang="zh-CN" altLang="en-US" dirty="0" smtClean="0">
                <a:ea typeface="宋体" pitchFamily="2" charset="-122"/>
              </a:rPr>
              <a:t>距离，是其中一个关键概念</a:t>
            </a:r>
            <a:endParaRPr lang="en-US" altLang="zh-CN" dirty="0" smtClean="0">
              <a:ea typeface="宋体" pitchFamily="2" charset="-122"/>
            </a:endParaRPr>
          </a:p>
          <a:p>
            <a:pPr lvl="1"/>
            <a:r>
              <a:rPr lang="zh-CN" altLang="en-US" dirty="0" smtClean="0">
                <a:ea typeface="宋体" pitchFamily="2" charset="-122"/>
              </a:rPr>
              <a:t>地理空间位置的关系体现最直接的距离概念</a:t>
            </a:r>
            <a:endParaRPr lang="en-US" altLang="zh-CN" dirty="0" smtClean="0">
              <a:ea typeface="宋体" pitchFamily="2" charset="-122"/>
            </a:endParaRPr>
          </a:p>
          <a:p>
            <a:pPr lvl="1"/>
            <a:r>
              <a:rPr lang="zh-CN" altLang="en-US" dirty="0" smtClean="0">
                <a:ea typeface="宋体" pitchFamily="2" charset="-122"/>
              </a:rPr>
              <a:t>节点的相对排名也体现了一种距离概念，克服了处理节点在地理空间上分布不均匀情形的困难</a:t>
            </a:r>
            <a:endParaRPr lang="en-US" altLang="zh-CN" dirty="0" smtClean="0">
              <a:ea typeface="宋体" pitchFamily="2" charset="-122"/>
            </a:endParaRPr>
          </a:p>
          <a:p>
            <a:pPr lvl="1"/>
            <a:r>
              <a:rPr lang="zh-CN" altLang="en-US" dirty="0" smtClean="0">
                <a:ea typeface="宋体" pitchFamily="2" charset="-122"/>
              </a:rPr>
              <a:t>在社会生活中，人们之间还有什么</a:t>
            </a:r>
            <a:r>
              <a:rPr lang="zh-CN" altLang="en-US" b="1" dirty="0" smtClean="0">
                <a:solidFill>
                  <a:schemeClr val="accent2"/>
                </a:solidFill>
                <a:ea typeface="宋体" pitchFamily="2" charset="-122"/>
              </a:rPr>
              <a:t>有意义</a:t>
            </a:r>
            <a:r>
              <a:rPr lang="zh-CN" altLang="en-US" dirty="0" smtClean="0">
                <a:ea typeface="宋体" pitchFamily="2" charset="-122"/>
              </a:rPr>
              <a:t>的距离概念？</a:t>
            </a:r>
          </a:p>
        </p:txBody>
      </p:sp>
      <p:sp>
        <p:nvSpPr>
          <p:cNvPr id="4403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E9BA2E0A-D2A6-4F69-9053-CB0B1B3A8E61}" type="slidenum">
              <a:rPr lang="en-US" altLang="zh-CN" sz="1400" smtClean="0"/>
              <a:pPr/>
              <a:t>45</a:t>
            </a:fld>
            <a:endParaRPr lang="en-US" altLang="zh-CN" sz="14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社会焦点与社会距离</a:t>
            </a:r>
          </a:p>
        </p:txBody>
      </p:sp>
      <p:sp>
        <p:nvSpPr>
          <p:cNvPr id="45059" name="内容占位符 2"/>
          <p:cNvSpPr>
            <a:spLocks noGrp="1"/>
          </p:cNvSpPr>
          <p:nvPr>
            <p:ph idx="1"/>
          </p:nvPr>
        </p:nvSpPr>
        <p:spPr>
          <a:xfrm>
            <a:off x="250825" y="1557338"/>
            <a:ext cx="7772400" cy="1679575"/>
          </a:xfrm>
        </p:spPr>
        <p:txBody>
          <a:bodyPr/>
          <a:lstStyle/>
          <a:p>
            <a:r>
              <a:rPr lang="zh-CN" altLang="en-US" dirty="0" smtClean="0">
                <a:solidFill>
                  <a:schemeClr val="accent2"/>
                </a:solidFill>
                <a:ea typeface="宋体" pitchFamily="2" charset="-122"/>
              </a:rPr>
              <a:t>焦点</a:t>
            </a:r>
            <a:r>
              <a:rPr lang="zh-CN" altLang="en-US" dirty="0" smtClean="0">
                <a:ea typeface="宋体" pitchFamily="2" charset="-122"/>
              </a:rPr>
              <a:t>可以是任何类型的社团、职业、邻居、共享信息，或是围绕某种活动的社会组织</a:t>
            </a:r>
            <a:endParaRPr lang="en-US" altLang="zh-CN" dirty="0" smtClean="0">
              <a:ea typeface="宋体" pitchFamily="2" charset="-122"/>
            </a:endParaRPr>
          </a:p>
          <a:p>
            <a:r>
              <a:rPr lang="zh-CN" altLang="en-US" dirty="0" smtClean="0">
                <a:ea typeface="宋体" pitchFamily="2" charset="-122"/>
              </a:rPr>
              <a:t>一个人可能参加多种焦点，焦点是两人建立关系的一个基础</a:t>
            </a:r>
          </a:p>
        </p:txBody>
      </p:sp>
      <p:sp>
        <p:nvSpPr>
          <p:cNvPr id="45060"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9C9A687A-CEFF-48E9-980B-197C844ED54D}" type="slidenum">
              <a:rPr lang="en-US" altLang="zh-CN" sz="1400" smtClean="0"/>
              <a:pPr/>
              <a:t>46</a:t>
            </a:fld>
            <a:endParaRPr lang="en-US" altLang="zh-CN" sz="1400" smtClean="0"/>
          </a:p>
        </p:txBody>
      </p:sp>
      <p:pic>
        <p:nvPicPr>
          <p:cNvPr id="45061" name="图片 3" descr="20.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2997200"/>
            <a:ext cx="4103687"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内容占位符 2"/>
          <p:cNvSpPr txBox="1">
            <a:spLocks/>
          </p:cNvSpPr>
          <p:nvPr/>
        </p:nvSpPr>
        <p:spPr bwMode="auto">
          <a:xfrm>
            <a:off x="255588" y="3644900"/>
            <a:ext cx="4821237"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buClr>
                <a:schemeClr val="accent2"/>
              </a:buClr>
              <a:buSzPct val="85000"/>
              <a:buFont typeface="ZapfDingbats" pitchFamily="82" charset="2"/>
              <a:buChar char="r"/>
            </a:pPr>
            <a:r>
              <a:rPr lang="zh-CN" altLang="en-US" sz="2800" dirty="0">
                <a:latin typeface="Comic Sans MS" pitchFamily="66" charset="0"/>
              </a:rPr>
              <a:t>可以想象，两人的亲近程度（“距离”）与共处的焦点的规模有关，越小越近</a:t>
            </a:r>
          </a:p>
          <a:p>
            <a:pPr>
              <a:spcBef>
                <a:spcPct val="20000"/>
              </a:spcBef>
              <a:buClr>
                <a:schemeClr val="accent2"/>
              </a:buClr>
              <a:buSzPct val="85000"/>
              <a:buFont typeface="ZapfDingbats" pitchFamily="82" charset="2"/>
              <a:buChar char="r"/>
            </a:pPr>
            <a:r>
              <a:rPr lang="zh-CN" altLang="en-US" sz="2800" dirty="0">
                <a:latin typeface="Comic Sans MS" pitchFamily="66" charset="0"/>
              </a:rPr>
              <a:t>定义“</a:t>
            </a:r>
            <a:r>
              <a:rPr lang="zh-CN" altLang="en-US" sz="2800" b="1" dirty="0">
                <a:solidFill>
                  <a:schemeClr val="accent2"/>
                </a:solidFill>
                <a:latin typeface="Comic Sans MS" pitchFamily="66" charset="0"/>
              </a:rPr>
              <a:t>社会距离</a:t>
            </a:r>
            <a:r>
              <a:rPr lang="zh-CN" altLang="en-US" sz="2800" dirty="0">
                <a:latin typeface="Comic Sans MS" pitchFamily="66" charset="0"/>
              </a:rPr>
              <a:t>”：两人同属最小焦点的规模（大小）</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社会焦点与社会距离</a:t>
            </a:r>
          </a:p>
        </p:txBody>
      </p:sp>
      <p:sp>
        <p:nvSpPr>
          <p:cNvPr id="46083" name="内容占位符 2"/>
          <p:cNvSpPr>
            <a:spLocks noGrp="1"/>
          </p:cNvSpPr>
          <p:nvPr>
            <p:ph idx="1"/>
          </p:nvPr>
        </p:nvSpPr>
        <p:spPr/>
        <p:txBody>
          <a:bodyPr/>
          <a:lstStyle/>
          <a:p>
            <a:r>
              <a:rPr lang="zh-CN" altLang="en-US" sz="2400" smtClean="0">
                <a:ea typeface="宋体" pitchFamily="2" charset="-122"/>
              </a:rPr>
              <a:t>如同排名，可以建立这种社会距离与</a:t>
            </a:r>
            <a:r>
              <a:rPr lang="en-US" altLang="zh-CN" sz="2400" smtClean="0">
                <a:ea typeface="宋体" pitchFamily="2" charset="-122"/>
              </a:rPr>
              <a:t>W-S-K</a:t>
            </a:r>
            <a:r>
              <a:rPr lang="zh-CN" altLang="en-US" sz="2400" smtClean="0">
                <a:ea typeface="宋体" pitchFamily="2" charset="-122"/>
              </a:rPr>
              <a:t>网络空间距离之间的对应关系</a:t>
            </a:r>
          </a:p>
          <a:p>
            <a:r>
              <a:rPr lang="zh-CN" altLang="en-US" sz="2400" smtClean="0">
                <a:ea typeface="宋体" pitchFamily="2" charset="-122"/>
              </a:rPr>
              <a:t>从而我们可以来考察以社会距离度量人们之间亲近关系的真实社会网络中是否也体现了</a:t>
            </a:r>
            <a:r>
              <a:rPr lang="en-US" altLang="zh-CN" sz="2400" smtClean="0">
                <a:ea typeface="宋体" pitchFamily="2" charset="-122"/>
              </a:rPr>
              <a:t>W-S-K</a:t>
            </a:r>
            <a:r>
              <a:rPr lang="zh-CN" altLang="en-US" sz="2400" smtClean="0">
                <a:ea typeface="宋体" pitchFamily="2" charset="-122"/>
              </a:rPr>
              <a:t>网络的第三条性质</a:t>
            </a:r>
          </a:p>
          <a:p>
            <a:r>
              <a:rPr lang="en-US" altLang="zh-CN" sz="2400" smtClean="0">
                <a:ea typeface="宋体" pitchFamily="2" charset="-122"/>
              </a:rPr>
              <a:t>Adamic</a:t>
            </a:r>
            <a:r>
              <a:rPr lang="zh-CN" altLang="en-US" sz="2400" smtClean="0">
                <a:ea typeface="宋体" pitchFamily="2" charset="-122"/>
              </a:rPr>
              <a:t>和</a:t>
            </a:r>
            <a:r>
              <a:rPr lang="en-US" altLang="zh-CN" sz="2400" smtClean="0">
                <a:ea typeface="宋体" pitchFamily="2" charset="-122"/>
              </a:rPr>
              <a:t>Adar</a:t>
            </a:r>
            <a:r>
              <a:rPr lang="zh-CN" altLang="en-US" sz="2400" smtClean="0">
                <a:ea typeface="宋体" pitchFamily="2" charset="-122"/>
              </a:rPr>
              <a:t>以惠普实验室人员的</a:t>
            </a:r>
            <a:r>
              <a:rPr lang="en-US" altLang="zh-CN" sz="2400" smtClean="0">
                <a:ea typeface="宋体" pitchFamily="2" charset="-122"/>
              </a:rPr>
              <a:t>email</a:t>
            </a:r>
            <a:r>
              <a:rPr lang="zh-CN" altLang="en-US" sz="2400" smtClean="0">
                <a:ea typeface="宋体" pitchFamily="2" charset="-122"/>
              </a:rPr>
              <a:t>数据为对象进行的分析表明，该性质体现明显：社会距离为</a:t>
            </a:r>
            <a:r>
              <a:rPr lang="en-US" altLang="zh-CN" sz="2400" smtClean="0">
                <a:ea typeface="宋体" pitchFamily="2" charset="-122"/>
              </a:rPr>
              <a:t>d</a:t>
            </a:r>
            <a:r>
              <a:rPr lang="zh-CN" altLang="en-US" sz="2400" smtClean="0">
                <a:ea typeface="宋体" pitchFamily="2" charset="-122"/>
              </a:rPr>
              <a:t>的员工之间产生连接的概率与</a:t>
            </a:r>
            <a:r>
              <a:rPr lang="en-US" altLang="zh-CN" sz="2400" smtClean="0">
                <a:ea typeface="宋体" pitchFamily="2" charset="-122"/>
              </a:rPr>
              <a:t>d</a:t>
            </a:r>
            <a:r>
              <a:rPr lang="en-US" altLang="zh-CN" sz="2400" baseline="30000" smtClean="0">
                <a:ea typeface="宋体" pitchFamily="2" charset="-122"/>
              </a:rPr>
              <a:t>-3/4</a:t>
            </a:r>
            <a:r>
              <a:rPr lang="zh-CN" altLang="en-US" sz="2400" smtClean="0">
                <a:ea typeface="宋体" pitchFamily="2" charset="-122"/>
              </a:rPr>
              <a:t>成正比</a:t>
            </a:r>
          </a:p>
          <a:p>
            <a:pPr lvl="1"/>
            <a:r>
              <a:rPr lang="zh-CN" altLang="en-US" sz="2000" smtClean="0">
                <a:ea typeface="宋体" pitchFamily="2" charset="-122"/>
              </a:rPr>
              <a:t>节点：员工；边：一段时间内交换过邮件</a:t>
            </a:r>
          </a:p>
          <a:p>
            <a:pPr lvl="1"/>
            <a:r>
              <a:rPr lang="zh-CN" altLang="en-US" sz="2000" smtClean="0">
                <a:ea typeface="宋体" pitchFamily="2" charset="-122"/>
              </a:rPr>
              <a:t>社团：惠普实验室的管理层次结构</a:t>
            </a:r>
          </a:p>
        </p:txBody>
      </p:sp>
      <p:sp>
        <p:nvSpPr>
          <p:cNvPr id="46084"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F9D60E84-16A8-4EBA-9C1B-33BD402BD47E}" type="slidenum">
              <a:rPr lang="en-US" altLang="zh-CN" sz="1400" smtClean="0"/>
              <a:pPr/>
              <a:t>47</a:t>
            </a:fld>
            <a:endParaRPr lang="en-US" altLang="zh-CN" sz="1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sz="3200" smtClean="0">
                <a:ea typeface="宋体" pitchFamily="2" charset="-122"/>
              </a:rPr>
              <a:t>Email</a:t>
            </a:r>
            <a:r>
              <a:rPr lang="zh-CN" altLang="en-US" sz="3200" smtClean="0">
                <a:ea typeface="宋体" pitchFamily="2" charset="-122"/>
              </a:rPr>
              <a:t>联系与组织机构层次的叠加分析</a:t>
            </a:r>
          </a:p>
        </p:txBody>
      </p:sp>
      <p:sp>
        <p:nvSpPr>
          <p:cNvPr id="47107" name="内容占位符 2"/>
          <p:cNvSpPr>
            <a:spLocks noGrp="1"/>
          </p:cNvSpPr>
          <p:nvPr>
            <p:ph idx="1"/>
          </p:nvPr>
        </p:nvSpPr>
        <p:spPr/>
        <p:txBody>
          <a:bodyPr/>
          <a:lstStyle/>
          <a:p>
            <a:endParaRPr lang="zh-CN" altLang="en-US" smtClean="0">
              <a:ea typeface="宋体" pitchFamily="2" charset="-122"/>
            </a:endParaRPr>
          </a:p>
        </p:txBody>
      </p:sp>
      <p:sp>
        <p:nvSpPr>
          <p:cNvPr id="4710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DFCFF81E-08D8-49B9-8928-B67CB9D90652}" type="slidenum">
              <a:rPr lang="en-US" altLang="zh-CN" sz="1400" smtClean="0"/>
              <a:pPr/>
              <a:t>48</a:t>
            </a:fld>
            <a:endParaRPr lang="en-US" altLang="zh-CN" sz="1400" smtClean="0"/>
          </a:p>
        </p:txBody>
      </p:sp>
      <p:pic>
        <p:nvPicPr>
          <p:cNvPr id="47109" name="图片 4" descr="hplabsemailhierarch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258888"/>
            <a:ext cx="8820150" cy="526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ea typeface="宋体" pitchFamily="2" charset="-122"/>
              </a:rPr>
              <a:t>核心</a:t>
            </a:r>
            <a:r>
              <a:rPr lang="en-US" altLang="zh-CN" smtClean="0">
                <a:ea typeface="宋体" pitchFamily="2" charset="-122"/>
              </a:rPr>
              <a:t>-</a:t>
            </a:r>
            <a:r>
              <a:rPr lang="zh-CN" altLang="en-US" smtClean="0">
                <a:ea typeface="宋体" pitchFamily="2" charset="-122"/>
              </a:rPr>
              <a:t>外围结构与搜索</a:t>
            </a:r>
          </a:p>
        </p:txBody>
      </p:sp>
      <p:sp>
        <p:nvSpPr>
          <p:cNvPr id="48131" name="内容占位符 2"/>
          <p:cNvSpPr>
            <a:spLocks noGrp="1"/>
          </p:cNvSpPr>
          <p:nvPr>
            <p:ph idx="1"/>
          </p:nvPr>
        </p:nvSpPr>
        <p:spPr>
          <a:xfrm>
            <a:off x="468313" y="1340768"/>
            <a:ext cx="8280400" cy="2544763"/>
          </a:xfrm>
        </p:spPr>
        <p:txBody>
          <a:bodyPr/>
          <a:lstStyle/>
          <a:p>
            <a:pPr algn="just"/>
            <a:r>
              <a:rPr lang="zh-CN" altLang="en-US" dirty="0" smtClean="0">
                <a:ea typeface="宋体" pitchFamily="2" charset="-122"/>
              </a:rPr>
              <a:t>大型社会网络具有很丰富的结构特点，</a:t>
            </a:r>
            <a:r>
              <a:rPr lang="en-US" altLang="zh-CN" dirty="0" err="1" smtClean="0">
                <a:ea typeface="宋体" pitchFamily="2" charset="-122"/>
              </a:rPr>
              <a:t>Milgram</a:t>
            </a:r>
            <a:r>
              <a:rPr lang="zh-CN" altLang="en-US" dirty="0" smtClean="0">
                <a:ea typeface="宋体" pitchFamily="2" charset="-122"/>
              </a:rPr>
              <a:t>式的网络搜索当目标</a:t>
            </a:r>
            <a:r>
              <a:rPr lang="zh-CN" altLang="en-US" dirty="0">
                <a:ea typeface="宋体" pitchFamily="2" charset="-122"/>
              </a:rPr>
              <a:t>人物</a:t>
            </a:r>
            <a:r>
              <a:rPr lang="zh-CN" altLang="en-US" dirty="0" smtClean="0">
                <a:ea typeface="宋体" pitchFamily="2" charset="-122"/>
              </a:rPr>
              <a:t>很富有且社会地位较高时最容易成功</a:t>
            </a:r>
            <a:endParaRPr lang="en-US" altLang="zh-CN" dirty="0" smtClean="0">
              <a:ea typeface="宋体" pitchFamily="2" charset="-122"/>
            </a:endParaRPr>
          </a:p>
          <a:p>
            <a:pPr algn="just"/>
            <a:r>
              <a:rPr lang="zh-CN" altLang="en-US" dirty="0" smtClean="0">
                <a:ea typeface="宋体" pitchFamily="2" charset="-122"/>
              </a:rPr>
              <a:t>大型社会网络往往由</a:t>
            </a:r>
            <a:r>
              <a:rPr lang="zh-CN" altLang="en-US" dirty="0" smtClean="0">
                <a:solidFill>
                  <a:schemeClr val="accent2"/>
                </a:solidFill>
                <a:ea typeface="宋体" pitchFamily="2" charset="-122"/>
              </a:rPr>
              <a:t>核心</a:t>
            </a:r>
            <a:r>
              <a:rPr lang="en-US" altLang="zh-CN" dirty="0" smtClean="0">
                <a:solidFill>
                  <a:schemeClr val="accent2"/>
                </a:solidFill>
                <a:ea typeface="宋体" pitchFamily="2" charset="-122"/>
              </a:rPr>
              <a:t>-</a:t>
            </a:r>
            <a:r>
              <a:rPr lang="zh-CN" altLang="en-US" dirty="0" smtClean="0">
                <a:solidFill>
                  <a:schemeClr val="accent2"/>
                </a:solidFill>
                <a:ea typeface="宋体" pitchFamily="2" charset="-122"/>
              </a:rPr>
              <a:t>外围结构</a:t>
            </a:r>
            <a:r>
              <a:rPr lang="zh-CN" altLang="en-US" dirty="0" smtClean="0">
                <a:ea typeface="宋体" pitchFamily="2" charset="-122"/>
              </a:rPr>
              <a:t>组成：社会地位较高的人连接在一个密集连接的核心，地位较低的人分散在网络外围</a:t>
            </a:r>
          </a:p>
        </p:txBody>
      </p:sp>
      <p:sp>
        <p:nvSpPr>
          <p:cNvPr id="4813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BB439CF7-A878-4A2E-8E07-5E5F9EEBA9C4}" type="slidenum">
              <a:rPr lang="en-US" altLang="zh-CN" sz="1400" smtClean="0"/>
              <a:pPr/>
              <a:t>49</a:t>
            </a:fld>
            <a:endParaRPr lang="en-US" altLang="zh-CN" sz="1400" smtClean="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01075"/>
            <a:ext cx="3744416" cy="24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95263" y="260350"/>
            <a:ext cx="7772400" cy="1143000"/>
          </a:xfrm>
        </p:spPr>
        <p:txBody>
          <a:bodyPr/>
          <a:lstStyle/>
          <a:p>
            <a:r>
              <a:rPr lang="zh-CN" altLang="en-US" dirty="0" smtClean="0">
                <a:ea typeface="宋体" pitchFamily="2" charset="-122"/>
              </a:rPr>
              <a:t>六度分隔</a:t>
            </a:r>
            <a:r>
              <a:rPr lang="en-US" altLang="zh-CN" dirty="0" smtClean="0">
                <a:ea typeface="宋体" pitchFamily="2" charset="-122"/>
              </a:rPr>
              <a:t>—</a:t>
            </a:r>
            <a:r>
              <a:rPr lang="zh-CN" altLang="en-US" dirty="0" smtClean="0">
                <a:ea typeface="宋体" pitchFamily="2" charset="-122"/>
              </a:rPr>
              <a:t>贝肯数</a:t>
            </a:r>
          </a:p>
        </p:txBody>
      </p:sp>
      <p:sp>
        <p:nvSpPr>
          <p:cNvPr id="19459" name="内容占位符 2"/>
          <p:cNvSpPr>
            <a:spLocks noGrp="1"/>
          </p:cNvSpPr>
          <p:nvPr>
            <p:ph idx="1"/>
          </p:nvPr>
        </p:nvSpPr>
        <p:spPr>
          <a:xfrm>
            <a:off x="395288" y="1341438"/>
            <a:ext cx="6418262" cy="5327650"/>
          </a:xfrm>
        </p:spPr>
        <p:txBody>
          <a:bodyPr/>
          <a:lstStyle/>
          <a:p>
            <a:pPr algn="just" eaLnBrk="1"/>
            <a:r>
              <a:rPr lang="en-US" altLang="zh-CN" dirty="0" smtClean="0">
                <a:ea typeface="宋体" pitchFamily="2" charset="-122"/>
              </a:rPr>
              <a:t>20</a:t>
            </a:r>
            <a:r>
              <a:rPr lang="zh-CN" altLang="en-US" dirty="0" smtClean="0">
                <a:ea typeface="宋体" pitchFamily="2" charset="-122"/>
              </a:rPr>
              <a:t>世纪</a:t>
            </a:r>
            <a:r>
              <a:rPr lang="en-US" altLang="zh-CN" dirty="0" smtClean="0">
                <a:ea typeface="宋体" pitchFamily="2" charset="-122"/>
              </a:rPr>
              <a:t>90</a:t>
            </a:r>
            <a:r>
              <a:rPr lang="zh-CN" altLang="en-US" dirty="0" smtClean="0">
                <a:ea typeface="宋体" pitchFamily="2" charset="-122"/>
              </a:rPr>
              <a:t>年代，美国影迷和大学生中有一个流行游戏：找“贝肯数”</a:t>
            </a:r>
            <a:r>
              <a:rPr lang="en-US" altLang="zh-CN" dirty="0" smtClean="0">
                <a:ea typeface="宋体" pitchFamily="2" charset="-122"/>
              </a:rPr>
              <a:t> </a:t>
            </a:r>
          </a:p>
          <a:p>
            <a:pPr lvl="1" algn="just" eaLnBrk="1"/>
            <a:r>
              <a:rPr lang="zh-CN" altLang="en-US" dirty="0" smtClean="0">
                <a:ea typeface="宋体" pitchFamily="2" charset="-122"/>
              </a:rPr>
              <a:t>如果一个演员与贝肯合作过电影，那么他（她）的“贝肯数”就是</a:t>
            </a:r>
            <a:r>
              <a:rPr lang="en-US" altLang="zh-CN" dirty="0" smtClean="0">
                <a:ea typeface="宋体" pitchFamily="2" charset="-122"/>
              </a:rPr>
              <a:t>1</a:t>
            </a:r>
          </a:p>
          <a:p>
            <a:pPr lvl="1" algn="just" eaLnBrk="1"/>
            <a:r>
              <a:rPr lang="zh-CN" altLang="en-US" dirty="0" smtClean="0">
                <a:ea typeface="宋体" pitchFamily="2" charset="-122"/>
              </a:rPr>
              <a:t>如果一个演员没有与贝肯合作过，但与某个“贝肯数”为</a:t>
            </a:r>
            <a:r>
              <a:rPr lang="en-US" altLang="zh-CN" dirty="0" smtClean="0">
                <a:ea typeface="宋体" pitchFamily="2" charset="-122"/>
              </a:rPr>
              <a:t>1</a:t>
            </a:r>
            <a:r>
              <a:rPr lang="zh-CN" altLang="en-US" dirty="0" smtClean="0">
                <a:ea typeface="宋体" pitchFamily="2" charset="-122"/>
              </a:rPr>
              <a:t>的演员合作过，那么他（她）的贝肯数”就是</a:t>
            </a:r>
            <a:r>
              <a:rPr lang="en-US" altLang="zh-CN" dirty="0" smtClean="0">
                <a:ea typeface="宋体" pitchFamily="2" charset="-122"/>
              </a:rPr>
              <a:t>2</a:t>
            </a:r>
            <a:r>
              <a:rPr lang="zh-CN" altLang="en-US" dirty="0" smtClean="0">
                <a:ea typeface="宋体" pitchFamily="2" charset="-122"/>
              </a:rPr>
              <a:t>，以此类推</a:t>
            </a:r>
            <a:endParaRPr lang="en-US" altLang="zh-CN" dirty="0" smtClean="0">
              <a:ea typeface="宋体" pitchFamily="2" charset="-122"/>
            </a:endParaRPr>
          </a:p>
          <a:p>
            <a:pPr algn="just" eaLnBrk="1"/>
            <a:r>
              <a:rPr lang="zh-CN" altLang="en-US" dirty="0" smtClean="0">
                <a:ea typeface="宋体" pitchFamily="2" charset="-122"/>
              </a:rPr>
              <a:t>对超过</a:t>
            </a:r>
            <a:r>
              <a:rPr lang="en-US" altLang="zh-CN" dirty="0" smtClean="0">
                <a:ea typeface="宋体" pitchFamily="2" charset="-122"/>
              </a:rPr>
              <a:t>133</a:t>
            </a:r>
            <a:r>
              <a:rPr lang="zh-CN" altLang="en-US" dirty="0" smtClean="0">
                <a:ea typeface="宋体" pitchFamily="2" charset="-122"/>
              </a:rPr>
              <a:t>万名世界各地的演员的统计得出，他们平均的“贝肯数”是</a:t>
            </a:r>
            <a:r>
              <a:rPr lang="en-US" altLang="zh-CN" dirty="0" smtClean="0">
                <a:ea typeface="宋体" pitchFamily="2" charset="-122"/>
              </a:rPr>
              <a:t>2.981</a:t>
            </a:r>
            <a:r>
              <a:rPr lang="zh-CN" altLang="en-US" dirty="0" smtClean="0">
                <a:ea typeface="宋体" pitchFamily="2" charset="-122"/>
              </a:rPr>
              <a:t>，最大的也仅仅是</a:t>
            </a:r>
            <a:r>
              <a:rPr lang="en-US" altLang="zh-CN" dirty="0" smtClean="0">
                <a:ea typeface="宋体" pitchFamily="2" charset="-122"/>
              </a:rPr>
              <a:t>8</a:t>
            </a:r>
            <a:endParaRPr lang="zh-CN" altLang="en-US" dirty="0" smtClean="0">
              <a:ea typeface="宋体" pitchFamily="2" charset="-122"/>
            </a:endParaRPr>
          </a:p>
        </p:txBody>
      </p:sp>
      <p:sp>
        <p:nvSpPr>
          <p:cNvPr id="19460"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F9E93D26-2874-48A0-9BAF-F054CFF170E5}" type="slidenum">
              <a:rPr lang="en-US" altLang="zh-CN" sz="1200" smtClean="0">
                <a:solidFill>
                  <a:srgbClr val="000000"/>
                </a:solidFill>
                <a:latin typeface="Arial" charset="0"/>
              </a:rPr>
              <a:pPr/>
              <a:t>5</a:t>
            </a:fld>
            <a:endParaRPr lang="en-US" altLang="zh-CN" sz="1200" smtClean="0">
              <a:solidFill>
                <a:srgbClr val="000000"/>
              </a:solidFill>
              <a:latin typeface="Arial" charset="0"/>
            </a:endParaRP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115888"/>
            <a:ext cx="2308225" cy="279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TextBox 4"/>
          <p:cNvSpPr txBox="1">
            <a:spLocks noChangeArrowheads="1"/>
          </p:cNvSpPr>
          <p:nvPr/>
        </p:nvSpPr>
        <p:spPr bwMode="auto">
          <a:xfrm>
            <a:off x="6813550" y="2955925"/>
            <a:ext cx="2222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dirty="0">
                <a:solidFill>
                  <a:schemeClr val="accent2"/>
                </a:solidFill>
              </a:rPr>
              <a:t>凯文</a:t>
            </a:r>
            <a:r>
              <a:rPr lang="en-US" altLang="zh-CN" dirty="0">
                <a:solidFill>
                  <a:schemeClr val="accent2"/>
                </a:solidFill>
              </a:rPr>
              <a:t>·</a:t>
            </a:r>
            <a:r>
              <a:rPr lang="zh-CN" altLang="en-US" dirty="0">
                <a:solidFill>
                  <a:schemeClr val="accent2"/>
                </a:solidFill>
              </a:rPr>
              <a:t>贝肯</a:t>
            </a:r>
            <a:endParaRPr lang="en-US" altLang="zh-CN" dirty="0">
              <a:solidFill>
                <a:schemeClr val="accent2"/>
              </a:solidFill>
            </a:endParaRPr>
          </a:p>
          <a:p>
            <a:r>
              <a:rPr lang="en-US" altLang="zh-CN" sz="1800" dirty="0">
                <a:solidFill>
                  <a:schemeClr val="accent2"/>
                </a:solidFill>
              </a:rPr>
              <a:t>X</a:t>
            </a:r>
            <a:r>
              <a:rPr lang="zh-CN" altLang="en-US" sz="1800" dirty="0">
                <a:solidFill>
                  <a:schemeClr val="accent2"/>
                </a:solidFill>
              </a:rPr>
              <a:t>战警、透明人、阿波罗</a:t>
            </a:r>
            <a:r>
              <a:rPr lang="en-US" altLang="zh-CN" sz="1800" dirty="0">
                <a:solidFill>
                  <a:schemeClr val="accent2"/>
                </a:solidFill>
              </a:rPr>
              <a:t>13</a:t>
            </a:r>
            <a:r>
              <a:rPr lang="zh-CN" altLang="en-US" sz="1800" dirty="0">
                <a:solidFill>
                  <a:schemeClr val="accent2"/>
                </a:solidFill>
              </a:rPr>
              <a:t>等</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ea typeface="宋体" pitchFamily="2" charset="-122"/>
              </a:rPr>
              <a:t>核心</a:t>
            </a:r>
            <a:r>
              <a:rPr lang="en-US" altLang="zh-CN" smtClean="0">
                <a:ea typeface="宋体" pitchFamily="2" charset="-122"/>
              </a:rPr>
              <a:t>-</a:t>
            </a:r>
            <a:r>
              <a:rPr lang="zh-CN" altLang="en-US" smtClean="0">
                <a:ea typeface="宋体" pitchFamily="2" charset="-122"/>
              </a:rPr>
              <a:t>外围结构与搜索</a:t>
            </a:r>
          </a:p>
        </p:txBody>
      </p:sp>
      <p:sp>
        <p:nvSpPr>
          <p:cNvPr id="49155" name="内容占位符 2"/>
          <p:cNvSpPr>
            <a:spLocks noGrp="1"/>
          </p:cNvSpPr>
          <p:nvPr>
            <p:ph idx="1"/>
          </p:nvPr>
        </p:nvSpPr>
        <p:spPr/>
        <p:txBody>
          <a:bodyPr/>
          <a:lstStyle/>
          <a:p>
            <a:pPr algn="just"/>
            <a:r>
              <a:rPr lang="zh-CN" altLang="en-US" dirty="0" smtClean="0">
                <a:ea typeface="宋体" pitchFamily="2" charset="-122"/>
              </a:rPr>
              <a:t>搜索向核心移动，连接结构会变得越来越丰富；向外围移动时，连接结构变得越来越贫瘠</a:t>
            </a:r>
            <a:endParaRPr lang="en-US" altLang="zh-CN" dirty="0" smtClean="0">
              <a:ea typeface="宋体" pitchFamily="2" charset="-122"/>
            </a:endParaRPr>
          </a:p>
          <a:p>
            <a:pPr algn="just"/>
            <a:r>
              <a:rPr lang="zh-CN" altLang="en-US" dirty="0" smtClean="0">
                <a:ea typeface="宋体" pitchFamily="2" charset="-122"/>
              </a:rPr>
              <a:t>引入社会地位的直接影响会产生更丰富的模式，人们处在可以彼此发现的基础社会机构，可以积极地构建一条朝着一个特定目标的路径</a:t>
            </a:r>
          </a:p>
        </p:txBody>
      </p:sp>
      <p:sp>
        <p:nvSpPr>
          <p:cNvPr id="4915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BF9E15E9-339E-46F4-AFDA-929B4F015C7C}" type="slidenum">
              <a:rPr lang="en-US" altLang="zh-CN" sz="1400" smtClean="0"/>
              <a:pPr/>
              <a:t>50</a:t>
            </a:fld>
            <a:endParaRPr lang="en-US" altLang="zh-CN" sz="14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一些近期的研究成果</a:t>
            </a:r>
          </a:p>
        </p:txBody>
      </p:sp>
      <p:sp>
        <p:nvSpPr>
          <p:cNvPr id="3" name="内容占位符 2"/>
          <p:cNvSpPr>
            <a:spLocks noGrp="1"/>
          </p:cNvSpPr>
          <p:nvPr>
            <p:ph idx="1"/>
          </p:nvPr>
        </p:nvSpPr>
        <p:spPr/>
        <p:txBody>
          <a:bodyPr/>
          <a:lstStyle/>
          <a:p>
            <a:r>
              <a:rPr lang="en-US" altLang="zh-CN" dirty="0" smtClean="0"/>
              <a:t>Some papers</a:t>
            </a:r>
          </a:p>
          <a:p>
            <a:pPr lvl="1"/>
            <a:r>
              <a:rPr lang="en-US" altLang="zh-CN" dirty="0">
                <a:solidFill>
                  <a:schemeClr val="accent2"/>
                </a:solidFill>
              </a:rPr>
              <a:t>Small-World Network in </a:t>
            </a:r>
            <a:r>
              <a:rPr lang="en-US" altLang="zh-CN" dirty="0" err="1">
                <a:solidFill>
                  <a:schemeClr val="accent2"/>
                </a:solidFill>
              </a:rPr>
              <a:t>OMNeT</a:t>
            </a:r>
            <a:r>
              <a:rPr lang="en-US" altLang="zh-CN" dirty="0">
                <a:solidFill>
                  <a:schemeClr val="accent2"/>
                </a:solidFill>
              </a:rPr>
              <a:t>++</a:t>
            </a:r>
            <a:r>
              <a:rPr lang="en-US" altLang="zh-CN" dirty="0"/>
              <a:t>. 2012 Third International Conference on Intelligent Systems </a:t>
            </a:r>
            <a:r>
              <a:rPr lang="en-US" altLang="zh-CN" dirty="0" err="1"/>
              <a:t>Modelling</a:t>
            </a:r>
            <a:r>
              <a:rPr lang="en-US" altLang="zh-CN" dirty="0"/>
              <a:t> and </a:t>
            </a:r>
            <a:r>
              <a:rPr lang="en-US" altLang="zh-CN" dirty="0" smtClean="0"/>
              <a:t>Simulation</a:t>
            </a:r>
          </a:p>
          <a:p>
            <a:pPr lvl="1"/>
            <a:r>
              <a:rPr lang="en-US" altLang="zh-CN" dirty="0">
                <a:solidFill>
                  <a:schemeClr val="accent2"/>
                </a:solidFill>
              </a:rPr>
              <a:t>The accuracy of small world chains </a:t>
            </a:r>
            <a:r>
              <a:rPr lang="en-US" altLang="zh-CN" dirty="0" smtClean="0">
                <a:solidFill>
                  <a:schemeClr val="accent2"/>
                </a:solidFill>
              </a:rPr>
              <a:t>in social networks [J]</a:t>
            </a:r>
            <a:r>
              <a:rPr lang="en-US" altLang="zh-CN" dirty="0" smtClean="0"/>
              <a:t>. </a:t>
            </a:r>
            <a:r>
              <a:rPr lang="en-US" altLang="zh-CN" dirty="0"/>
              <a:t>Social networks, </a:t>
            </a:r>
            <a:r>
              <a:rPr lang="en-US" altLang="zh-CN" dirty="0" smtClean="0"/>
              <a:t>2006</a:t>
            </a:r>
          </a:p>
          <a:p>
            <a:pPr lvl="1"/>
            <a:r>
              <a:rPr lang="en-US" altLang="zh-CN" dirty="0">
                <a:solidFill>
                  <a:schemeClr val="accent2"/>
                </a:solidFill>
              </a:rPr>
              <a:t>The World Is Not Small for Everyone: Inequity </a:t>
            </a:r>
            <a:r>
              <a:rPr lang="en-US" altLang="zh-CN" dirty="0" smtClean="0">
                <a:solidFill>
                  <a:schemeClr val="accent2"/>
                </a:solidFill>
              </a:rPr>
              <a:t>in Searching </a:t>
            </a:r>
            <a:r>
              <a:rPr lang="en-US" altLang="zh-CN" dirty="0">
                <a:solidFill>
                  <a:schemeClr val="accent2"/>
                </a:solidFill>
              </a:rPr>
              <a:t>for Knowledge in </a:t>
            </a:r>
            <a:r>
              <a:rPr lang="en-US" altLang="zh-CN" dirty="0" smtClean="0">
                <a:solidFill>
                  <a:schemeClr val="accent2"/>
                </a:solidFill>
              </a:rPr>
              <a:t>Organizations[J]</a:t>
            </a:r>
            <a:r>
              <a:rPr lang="en-US" altLang="zh-CN" dirty="0" smtClean="0"/>
              <a:t>. </a:t>
            </a:r>
            <a:r>
              <a:rPr lang="fr-FR" altLang="zh-CN" dirty="0"/>
              <a:t>Management Science, </a:t>
            </a:r>
            <a:r>
              <a:rPr lang="fr-FR" altLang="zh-CN" dirty="0" smtClean="0"/>
              <a:t>2010</a:t>
            </a:r>
          </a:p>
          <a:p>
            <a:pPr lvl="1"/>
            <a:r>
              <a:rPr lang="fr-FR" altLang="zh-CN" dirty="0" smtClean="0"/>
              <a:t>......</a:t>
            </a:r>
            <a:endParaRPr lang="zh-CN" altLang="en-US" dirty="0"/>
          </a:p>
        </p:txBody>
      </p:sp>
      <p:sp>
        <p:nvSpPr>
          <p:cNvPr id="4" name="灯片编号占位符 3"/>
          <p:cNvSpPr>
            <a:spLocks noGrp="1"/>
          </p:cNvSpPr>
          <p:nvPr>
            <p:ph type="sldNum" sz="quarter" idx="12"/>
          </p:nvPr>
        </p:nvSpPr>
        <p:spPr/>
        <p:txBody>
          <a:bodyPr/>
          <a:lstStyle/>
          <a:p>
            <a:pPr>
              <a:defRPr/>
            </a:pPr>
            <a:fld id="{2D48CD4C-DF15-4F4F-AEA7-B9064609D97A}" type="slidenum">
              <a:rPr lang="en-US" altLang="zh-CN" smtClean="0"/>
              <a:pPr>
                <a:defRPr/>
              </a:pPr>
              <a:t>51</a:t>
            </a:fld>
            <a:endParaRPr lang="en-US" altLang="zh-CN"/>
          </a:p>
        </p:txBody>
      </p:sp>
    </p:spTree>
    <p:extLst>
      <p:ext uri="{BB962C8B-B14F-4D97-AF65-F5344CB8AC3E}">
        <p14:creationId xmlns:p14="http://schemas.microsoft.com/office/powerpoint/2010/main" val="26231041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533399" y="228600"/>
            <a:ext cx="8123239" cy="1143000"/>
          </a:xfrm>
        </p:spPr>
        <p:txBody>
          <a:bodyPr/>
          <a:lstStyle/>
          <a:p>
            <a:r>
              <a:rPr lang="zh-CN" altLang="en-US" dirty="0" smtClean="0">
                <a:ea typeface="宋体" pitchFamily="2" charset="-122"/>
              </a:rPr>
              <a:t>小结：从小世界研究看科学的道路</a:t>
            </a:r>
          </a:p>
        </p:txBody>
      </p:sp>
      <p:sp>
        <p:nvSpPr>
          <p:cNvPr id="50179" name="内容占位符 2"/>
          <p:cNvSpPr>
            <a:spLocks noGrp="1"/>
          </p:cNvSpPr>
          <p:nvPr>
            <p:ph idx="1"/>
          </p:nvPr>
        </p:nvSpPr>
        <p:spPr>
          <a:xfrm>
            <a:off x="323850" y="1340768"/>
            <a:ext cx="7772400" cy="4648200"/>
          </a:xfrm>
        </p:spPr>
        <p:txBody>
          <a:bodyPr/>
          <a:lstStyle/>
          <a:p>
            <a:r>
              <a:rPr lang="en-US" altLang="zh-CN" dirty="0" err="1" smtClean="0">
                <a:ea typeface="黑体" pitchFamily="2" charset="-122"/>
              </a:rPr>
              <a:t>Milgram</a:t>
            </a:r>
            <a:r>
              <a:rPr lang="zh-CN" altLang="en-US" dirty="0" smtClean="0">
                <a:latin typeface="黑体" pitchFamily="2" charset="-122"/>
                <a:ea typeface="黑体" pitchFamily="2" charset="-122"/>
              </a:rPr>
              <a:t>（米尔格拉姆）的实验（</a:t>
            </a:r>
            <a:r>
              <a:rPr lang="en-US" altLang="zh-CN" dirty="0" smtClean="0">
                <a:latin typeface="黑体" pitchFamily="2" charset="-122"/>
                <a:ea typeface="黑体" pitchFamily="2" charset="-122"/>
              </a:rPr>
              <a:t>1967</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第一个惊奇：六度分隔！</a:t>
            </a:r>
            <a:endParaRPr lang="en-US" altLang="zh-CN" dirty="0" smtClean="0">
              <a:latin typeface="黑体" pitchFamily="2" charset="-122"/>
              <a:ea typeface="黑体" pitchFamily="2" charset="-122"/>
            </a:endParaRPr>
          </a:p>
          <a:p>
            <a:pPr lvl="1"/>
            <a:r>
              <a:rPr lang="zh-CN" altLang="en-US" dirty="0" smtClean="0">
                <a:latin typeface="黑体" pitchFamily="2" charset="-122"/>
                <a:ea typeface="黑体" pitchFamily="2" charset="-122"/>
              </a:rPr>
              <a:t>第二个惊奇：那些信居然能沿短路径到达！</a:t>
            </a:r>
            <a:endParaRPr lang="en-US" altLang="zh-CN" dirty="0" smtClean="0">
              <a:latin typeface="黑体" pitchFamily="2" charset="-122"/>
              <a:ea typeface="黑体" pitchFamily="2" charset="-122"/>
            </a:endParaRPr>
          </a:p>
          <a:p>
            <a:r>
              <a:rPr lang="en-US" altLang="zh-CN" dirty="0" smtClean="0">
                <a:ea typeface="黑体" pitchFamily="2" charset="-122"/>
              </a:rPr>
              <a:t>Watts-</a:t>
            </a:r>
            <a:r>
              <a:rPr lang="en-US" altLang="zh-CN" dirty="0" err="1" smtClean="0">
                <a:ea typeface="黑体" pitchFamily="2" charset="-122"/>
              </a:rPr>
              <a:t>Strogatz</a:t>
            </a:r>
            <a:r>
              <a:rPr lang="zh-CN" altLang="en-US" dirty="0" smtClean="0">
                <a:latin typeface="黑体" pitchFamily="2" charset="-122"/>
                <a:ea typeface="黑体" pitchFamily="2" charset="-122"/>
              </a:rPr>
              <a:t>的社会网络模型，对第一个惊奇给予了解释（</a:t>
            </a:r>
            <a:r>
              <a:rPr lang="en-US" altLang="zh-CN" dirty="0" smtClean="0">
                <a:latin typeface="黑体" pitchFamily="2" charset="-122"/>
                <a:ea typeface="黑体" pitchFamily="2" charset="-122"/>
              </a:rPr>
              <a:t>1998</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r>
              <a:rPr lang="en-US" altLang="zh-CN" dirty="0" smtClean="0">
                <a:ea typeface="黑体" pitchFamily="2" charset="-122"/>
              </a:rPr>
              <a:t>Watts-</a:t>
            </a:r>
            <a:r>
              <a:rPr lang="en-US" altLang="zh-CN" dirty="0" err="1" smtClean="0">
                <a:ea typeface="黑体" pitchFamily="2" charset="-122"/>
              </a:rPr>
              <a:t>Strogatz</a:t>
            </a:r>
            <a:r>
              <a:rPr lang="en-US" altLang="zh-CN" dirty="0" smtClean="0">
                <a:ea typeface="黑体" pitchFamily="2" charset="-122"/>
              </a:rPr>
              <a:t>-Kleinberg</a:t>
            </a:r>
            <a:r>
              <a:rPr lang="zh-CN" altLang="en-US" dirty="0" smtClean="0">
                <a:latin typeface="黑体" pitchFamily="2" charset="-122"/>
                <a:ea typeface="黑体" pitchFamily="2" charset="-122"/>
              </a:rPr>
              <a:t>模型，对第二个惊奇给予了解释（</a:t>
            </a:r>
            <a:r>
              <a:rPr lang="en-US" altLang="zh-CN" dirty="0" smtClean="0">
                <a:latin typeface="黑体" pitchFamily="2" charset="-122"/>
                <a:ea typeface="黑体" pitchFamily="2" charset="-122"/>
              </a:rPr>
              <a:t>2000</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r>
              <a:rPr lang="en-US" altLang="zh-CN" dirty="0" smtClean="0">
                <a:ea typeface="黑体" pitchFamily="2" charset="-122"/>
              </a:rPr>
              <a:t>W-S-K</a:t>
            </a:r>
            <a:r>
              <a:rPr lang="zh-CN" altLang="en-US" dirty="0" smtClean="0">
                <a:latin typeface="黑体" pitchFamily="2" charset="-122"/>
                <a:ea typeface="黑体" pitchFamily="2" charset="-122"/>
              </a:rPr>
              <a:t>模型在大规模</a:t>
            </a:r>
            <a:r>
              <a:rPr lang="en-US" altLang="zh-CN" dirty="0" smtClean="0">
                <a:ea typeface="黑体" pitchFamily="2" charset="-122"/>
              </a:rPr>
              <a:t>OSN</a:t>
            </a:r>
            <a:r>
              <a:rPr lang="zh-CN" altLang="en-US" dirty="0" smtClean="0">
                <a:ea typeface="黑体" pitchFamily="2" charset="-122"/>
              </a:rPr>
              <a:t>和现实</a:t>
            </a:r>
            <a:r>
              <a:rPr lang="en-US" altLang="zh-CN" dirty="0" smtClean="0">
                <a:ea typeface="黑体" pitchFamily="2" charset="-122"/>
              </a:rPr>
              <a:t>SN</a:t>
            </a:r>
            <a:r>
              <a:rPr lang="zh-CN" altLang="en-US" dirty="0" smtClean="0">
                <a:ea typeface="黑体" pitchFamily="2" charset="-122"/>
              </a:rPr>
              <a:t>中</a:t>
            </a:r>
            <a:r>
              <a:rPr lang="zh-CN" altLang="en-US" dirty="0" smtClean="0">
                <a:latin typeface="黑体" pitchFamily="2" charset="-122"/>
                <a:ea typeface="黑体" pitchFamily="2" charset="-122"/>
              </a:rPr>
              <a:t>得到验证（</a:t>
            </a:r>
            <a:r>
              <a:rPr lang="en-US" altLang="zh-CN" dirty="0" smtClean="0">
                <a:latin typeface="黑体" pitchFamily="2" charset="-122"/>
                <a:ea typeface="黑体" pitchFamily="2" charset="-122"/>
              </a:rPr>
              <a:t>2005</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p:txBody>
      </p:sp>
      <p:sp>
        <p:nvSpPr>
          <p:cNvPr id="50180"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AC90605A-7892-43FF-8C97-49F0333C6B0C}" type="slidenum">
              <a:rPr lang="en-US" altLang="zh-CN" sz="1400" smtClean="0">
                <a:solidFill>
                  <a:srgbClr val="000000"/>
                </a:solidFill>
              </a:rPr>
              <a:pPr/>
              <a:t>52</a:t>
            </a:fld>
            <a:endParaRPr lang="en-US" altLang="zh-CN" sz="1400" smtClean="0">
              <a:solidFill>
                <a:srgbClr val="000000"/>
              </a:solidFill>
            </a:endParaRPr>
          </a:p>
        </p:txBody>
      </p:sp>
      <p:sp>
        <p:nvSpPr>
          <p:cNvPr id="50181" name="文本框 1"/>
          <p:cNvSpPr txBox="1">
            <a:spLocks noChangeArrowheads="1"/>
          </p:cNvSpPr>
          <p:nvPr/>
        </p:nvSpPr>
        <p:spPr bwMode="auto">
          <a:xfrm>
            <a:off x="8348663" y="1266849"/>
            <a:ext cx="615950" cy="1612900"/>
          </a:xfrm>
          <a:prstGeom prst="rect">
            <a:avLst/>
          </a:prstGeom>
          <a:solidFill>
            <a:srgbClr val="FDEA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800" b="1">
                <a:solidFill>
                  <a:srgbClr val="000000"/>
                </a:solidFill>
                <a:latin typeface="宋体" pitchFamily="2" charset="-122"/>
                <a:ea typeface="黑体" pitchFamily="2" charset="-122"/>
              </a:rPr>
              <a:t>实验现象</a:t>
            </a:r>
          </a:p>
        </p:txBody>
      </p:sp>
      <p:sp>
        <p:nvSpPr>
          <p:cNvPr id="12" name="文本框 5"/>
          <p:cNvSpPr txBox="1"/>
          <p:nvPr/>
        </p:nvSpPr>
        <p:spPr>
          <a:xfrm>
            <a:off x="8348663" y="2951187"/>
            <a:ext cx="615950" cy="1584325"/>
          </a:xfrm>
          <a:prstGeom prst="rect">
            <a:avLst/>
          </a:prstGeom>
          <a:solidFill>
            <a:srgbClr val="4BACC6">
              <a:lumMod val="40000"/>
              <a:lumOff val="60000"/>
            </a:srgbClr>
          </a:solidFill>
        </p:spPr>
        <p:txBody>
          <a:bodyPr vert="eaVert">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2800" b="1" kern="0" smtClean="0">
                <a:solidFill>
                  <a:sysClr val="windowText" lastClr="000000"/>
                </a:solidFill>
              </a:rPr>
              <a:t>理论解释</a:t>
            </a:r>
          </a:p>
        </p:txBody>
      </p:sp>
      <p:sp>
        <p:nvSpPr>
          <p:cNvPr id="13" name="文本框 6"/>
          <p:cNvSpPr txBox="1"/>
          <p:nvPr/>
        </p:nvSpPr>
        <p:spPr>
          <a:xfrm>
            <a:off x="8348663" y="4679974"/>
            <a:ext cx="615950" cy="1557338"/>
          </a:xfrm>
          <a:prstGeom prst="rect">
            <a:avLst/>
          </a:prstGeom>
          <a:solidFill>
            <a:srgbClr val="F79646">
              <a:lumMod val="60000"/>
              <a:lumOff val="40000"/>
            </a:srgbClr>
          </a:solidFill>
        </p:spPr>
        <p:txBody>
          <a:bodyPr vert="eaVert">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eaLnBrk="1" fontAlgn="auto" hangingPunct="1">
              <a:spcBef>
                <a:spcPts val="0"/>
              </a:spcBef>
              <a:spcAft>
                <a:spcPts val="0"/>
              </a:spcAft>
              <a:defRPr/>
            </a:pPr>
            <a:r>
              <a:rPr lang="zh-CN" altLang="en-US" sz="2800" b="1" kern="0" smtClean="0">
                <a:solidFill>
                  <a:sysClr val="windowText" lastClr="000000"/>
                </a:solidFill>
              </a:rPr>
              <a:t>测量验证</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p:cNvSpPr>
            <a:spLocks noGrp="1"/>
          </p:cNvSpPr>
          <p:nvPr>
            <p:ph idx="1"/>
          </p:nvPr>
        </p:nvSpPr>
        <p:spPr/>
        <p:txBody>
          <a:bodyPr/>
          <a:lstStyle/>
          <a:p>
            <a:r>
              <a:rPr lang="zh-CN" altLang="en-US" smtClean="0">
                <a:ea typeface="宋体" pitchFamily="2" charset="-122"/>
              </a:rPr>
              <a:t>实验现象→理论模型＋完善＋提炼→实际测量验证与推广</a:t>
            </a:r>
          </a:p>
          <a:p>
            <a:r>
              <a:rPr lang="zh-CN" altLang="en-US" smtClean="0">
                <a:ea typeface="宋体" pitchFamily="2" charset="-122"/>
              </a:rPr>
              <a:t>这用了几十年的时间！</a:t>
            </a:r>
          </a:p>
          <a:p>
            <a:r>
              <a:rPr lang="zh-CN" altLang="en-US" smtClean="0">
                <a:ea typeface="宋体" pitchFamily="2" charset="-122"/>
              </a:rPr>
              <a:t>“</a:t>
            </a:r>
            <a:r>
              <a:rPr lang="en-US" altLang="zh-CN" smtClean="0">
                <a:ea typeface="宋体" pitchFamily="2" charset="-122"/>
              </a:rPr>
              <a:t>…</a:t>
            </a:r>
            <a:r>
              <a:rPr lang="zh-CN" altLang="en-US" smtClean="0">
                <a:ea typeface="宋体" pitchFamily="2" charset="-122"/>
              </a:rPr>
              <a:t>以及随后的相关结果标志着典型科学研究中一系列环节的完成，（</a:t>
            </a:r>
            <a:r>
              <a:rPr lang="en-US" altLang="zh-CN" smtClean="0">
                <a:ea typeface="宋体" pitchFamily="2" charset="-122"/>
              </a:rPr>
              <a:t>1</a:t>
            </a:r>
            <a:r>
              <a:rPr lang="zh-CN" altLang="en-US" smtClean="0">
                <a:ea typeface="宋体" pitchFamily="2" charset="-122"/>
              </a:rPr>
              <a:t>）实验观察，（</a:t>
            </a:r>
            <a:r>
              <a:rPr lang="en-US" altLang="zh-CN" smtClean="0">
                <a:ea typeface="宋体" pitchFamily="2" charset="-122"/>
              </a:rPr>
              <a:t>2</a:t>
            </a:r>
            <a:r>
              <a:rPr lang="zh-CN" altLang="en-US" smtClean="0">
                <a:ea typeface="宋体" pitchFamily="2" charset="-122"/>
              </a:rPr>
              <a:t>）建立基于观察到的现象的数学模型，（</a:t>
            </a:r>
            <a:r>
              <a:rPr lang="en-US" altLang="zh-CN" smtClean="0">
                <a:ea typeface="宋体" pitchFamily="2" charset="-122"/>
              </a:rPr>
              <a:t>3</a:t>
            </a:r>
            <a:r>
              <a:rPr lang="zh-CN" altLang="en-US" smtClean="0">
                <a:ea typeface="宋体" pitchFamily="2" charset="-122"/>
              </a:rPr>
              <a:t>）基于这个模型进行预测（最优参数），（</a:t>
            </a:r>
            <a:r>
              <a:rPr lang="en-US" altLang="zh-CN" smtClean="0">
                <a:ea typeface="宋体" pitchFamily="2" charset="-122"/>
              </a:rPr>
              <a:t>4</a:t>
            </a:r>
            <a:r>
              <a:rPr lang="zh-CN" altLang="en-US" smtClean="0">
                <a:ea typeface="宋体" pitchFamily="2" charset="-122"/>
              </a:rPr>
              <a:t>）根据实际数据验证这个预测（模型概念的“适应性处理”）。这就是人们所希望看到的实验、理论、测量相结合的研究方法论的实践。”</a:t>
            </a:r>
          </a:p>
        </p:txBody>
      </p:sp>
      <p:sp>
        <p:nvSpPr>
          <p:cNvPr id="5325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39A899E8-11D4-4F5D-84C0-A3DDB2EF6484}" type="slidenum">
              <a:rPr lang="en-US" altLang="zh-CN" sz="1400" smtClean="0"/>
              <a:pPr/>
              <a:t>53</a:t>
            </a:fld>
            <a:endParaRPr lang="en-US" altLang="zh-CN" sz="1400" smtClean="0"/>
          </a:p>
        </p:txBody>
      </p:sp>
      <p:sp>
        <p:nvSpPr>
          <p:cNvPr id="6" name="标题 1"/>
          <p:cNvSpPr>
            <a:spLocks noGrp="1"/>
          </p:cNvSpPr>
          <p:nvPr>
            <p:ph type="title"/>
          </p:nvPr>
        </p:nvSpPr>
        <p:spPr>
          <a:xfrm>
            <a:off x="533399" y="228600"/>
            <a:ext cx="8123239" cy="1143000"/>
          </a:xfrm>
        </p:spPr>
        <p:txBody>
          <a:bodyPr/>
          <a:lstStyle/>
          <a:p>
            <a:r>
              <a:rPr lang="zh-CN" altLang="en-US" dirty="0" smtClean="0">
                <a:ea typeface="宋体" pitchFamily="2" charset="-122"/>
              </a:rPr>
              <a:t>小结：从小世界研究看科学的道路</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郭敬明小时代03.png"/>
          <p:cNvPicPr/>
          <p:nvPr/>
        </p:nvPicPr>
        <p:blipFill>
          <a:blip r:embed="rId2">
            <a:extLst/>
          </a:blip>
          <a:stretch>
            <a:fillRect/>
          </a:stretch>
        </p:blipFill>
        <p:spPr>
          <a:xfrm>
            <a:off x="0" y="857250"/>
            <a:ext cx="9144000" cy="5143500"/>
          </a:xfrm>
          <a:prstGeom prst="rect">
            <a:avLst/>
          </a:prstGeom>
          <a:ln>
            <a:round/>
          </a:ln>
        </p:spPr>
      </p:pic>
      <p:sp>
        <p:nvSpPr>
          <p:cNvPr id="39" name="Shape 39"/>
          <p:cNvSpPr/>
          <p:nvPr/>
        </p:nvSpPr>
        <p:spPr>
          <a:xfrm>
            <a:off x="7265194" y="5757863"/>
            <a:ext cx="1793081" cy="1038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uFillTx/>
              </a:defRPr>
            </a:pPr>
            <a:r>
              <a:rPr sz="675">
                <a:solidFill>
                  <a:srgbClr val="FFFFFF"/>
                </a:solidFill>
                <a:uFill>
                  <a:solidFill>
                    <a:srgbClr val="FFFFFF"/>
                  </a:solidFill>
                </a:uFill>
                <a:latin typeface="Arial" panose="020B0604020202020204" pitchFamily="34" charset="0"/>
                <a:ea typeface="黑体" panose="02010609060101010101" pitchFamily="49" charset="-122"/>
                <a:sym typeface="华文细黑"/>
              </a:rPr>
              <a:t>资料来源：新浪微博</a:t>
            </a:r>
            <a:r>
              <a:rPr sz="675">
                <a:solidFill>
                  <a:srgbClr val="FFFFFF"/>
                </a:solidFill>
                <a:uFill>
                  <a:solidFill>
                    <a:srgbClr val="FFFFFF"/>
                  </a:solidFill>
                </a:uFill>
                <a:latin typeface="Arial" panose="020B0604020202020204" pitchFamily="34" charset="0"/>
                <a:ea typeface="黑体" panose="02010609060101010101" pitchFamily="49" charset="-122"/>
                <a:cs typeface="Gill Sans"/>
                <a:sym typeface="Gill Sans"/>
              </a:rPr>
              <a:t>@</a:t>
            </a:r>
            <a:r>
              <a:rPr sz="675">
                <a:solidFill>
                  <a:srgbClr val="FFFFFF"/>
                </a:solidFill>
                <a:uFill>
                  <a:solidFill>
                    <a:srgbClr val="FFFFFF"/>
                  </a:solidFill>
                </a:uFill>
                <a:latin typeface="Arial" panose="020B0604020202020204" pitchFamily="34" charset="0"/>
                <a:ea typeface="黑体" panose="02010609060101010101" pitchFamily="49" charset="-122"/>
                <a:sym typeface="华文细黑"/>
              </a:rPr>
              <a:t>社会网络与数据挖掘</a:t>
            </a:r>
          </a:p>
        </p:txBody>
      </p:sp>
      <p:sp>
        <p:nvSpPr>
          <p:cNvPr id="40" name="Shape 40"/>
          <p:cNvSpPr/>
          <p:nvPr/>
        </p:nvSpPr>
        <p:spPr>
          <a:xfrm>
            <a:off x="7129463" y="1092994"/>
            <a:ext cx="1793081" cy="6235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defRPr sz="1800">
                <a:uFillTx/>
              </a:defRPr>
            </a:pPr>
            <a:r>
              <a:rPr sz="1013">
                <a:solidFill>
                  <a:srgbClr val="FFFFFF"/>
                </a:solidFill>
                <a:uFill>
                  <a:solidFill>
                    <a:srgbClr val="FFFFFF"/>
                  </a:solidFill>
                </a:uFill>
                <a:latin typeface="Arial" panose="020B0604020202020204" pitchFamily="34" charset="0"/>
                <a:ea typeface="黑体" panose="02010609060101010101" pitchFamily="49" charset="-122"/>
                <a:sym typeface="华文细黑"/>
              </a:rPr>
              <a:t>博    主：郭敬明（新浪微博）</a:t>
            </a:r>
          </a:p>
          <a:p>
            <a:pPr lvl="0">
              <a:defRPr sz="1800">
                <a:uFillTx/>
              </a:defRPr>
            </a:pPr>
            <a:r>
              <a:rPr sz="1013">
                <a:solidFill>
                  <a:srgbClr val="FFFFFF"/>
                </a:solidFill>
                <a:uFill>
                  <a:solidFill>
                    <a:srgbClr val="FFFFFF"/>
                  </a:solidFill>
                </a:uFill>
                <a:latin typeface="Arial" panose="020B0604020202020204" pitchFamily="34" charset="0"/>
                <a:ea typeface="黑体" panose="02010609060101010101" pitchFamily="49" charset="-122"/>
                <a:sym typeface="华文细黑"/>
              </a:rPr>
              <a:t>话    题：电影《小时代》</a:t>
            </a:r>
          </a:p>
          <a:p>
            <a:pPr lvl="0">
              <a:defRPr sz="1800">
                <a:uFillTx/>
              </a:defRPr>
            </a:pPr>
            <a:r>
              <a:rPr sz="1013">
                <a:solidFill>
                  <a:srgbClr val="FFFFFF"/>
                </a:solidFill>
                <a:uFill>
                  <a:solidFill>
                    <a:srgbClr val="FFFFFF"/>
                  </a:solidFill>
                </a:uFill>
                <a:latin typeface="Arial" panose="020B0604020202020204" pitchFamily="34" charset="0"/>
                <a:ea typeface="黑体" panose="02010609060101010101" pitchFamily="49" charset="-122"/>
                <a:sym typeface="华文细黑"/>
              </a:rPr>
              <a:t>图    形：转发路径结构</a:t>
            </a:r>
          </a:p>
          <a:p>
            <a:pPr lvl="0">
              <a:defRPr sz="1800">
                <a:uFillTx/>
              </a:defRPr>
            </a:pPr>
            <a:r>
              <a:rPr sz="1013">
                <a:solidFill>
                  <a:srgbClr val="FFFFFF"/>
                </a:solidFill>
                <a:uFill>
                  <a:solidFill>
                    <a:srgbClr val="FFFFFF"/>
                  </a:solidFill>
                </a:uFill>
                <a:latin typeface="Arial" panose="020B0604020202020204" pitchFamily="34" charset="0"/>
                <a:ea typeface="黑体" panose="02010609060101010101" pitchFamily="49" charset="-122"/>
                <a:sym typeface="华文细黑"/>
              </a:rPr>
              <a:t>转发量：</a:t>
            </a:r>
            <a:r>
              <a:rPr sz="1013">
                <a:solidFill>
                  <a:srgbClr val="FFFFFF"/>
                </a:solidFill>
                <a:uFill>
                  <a:solidFill>
                    <a:srgbClr val="FFFFFF"/>
                  </a:solidFill>
                </a:uFill>
                <a:latin typeface="Arial" panose="020B0604020202020204" pitchFamily="34" charset="0"/>
                <a:ea typeface="黑体" panose="02010609060101010101" pitchFamily="49" charset="-122"/>
                <a:cs typeface="Gill Sans"/>
                <a:sym typeface="Gill Sans"/>
              </a:rPr>
              <a:t>10</a:t>
            </a:r>
            <a:r>
              <a:rPr sz="1013">
                <a:solidFill>
                  <a:srgbClr val="FFFFFF"/>
                </a:solidFill>
                <a:uFill>
                  <a:solidFill>
                    <a:srgbClr val="FFFFFF"/>
                  </a:solidFill>
                </a:uFill>
                <a:latin typeface="Arial" panose="020B0604020202020204" pitchFamily="34" charset="0"/>
                <a:ea typeface="黑体" panose="02010609060101010101" pitchFamily="49" charset="-122"/>
                <a:sym typeface="华文细黑"/>
              </a:rPr>
              <a:t>万</a:t>
            </a:r>
          </a:p>
        </p:txBody>
      </p:sp>
      <p:sp>
        <p:nvSpPr>
          <p:cNvPr id="41" name="Shape 41"/>
          <p:cNvSpPr/>
          <p:nvPr/>
        </p:nvSpPr>
        <p:spPr>
          <a:xfrm>
            <a:off x="2714625" y="1964531"/>
            <a:ext cx="714375" cy="714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2600"/>
            </a:solidFill>
            <a:round/>
          </a:ln>
        </p:spPr>
        <p:txBody>
          <a:bodyPr lIns="0" tIns="0" rIns="0" bIns="0" anchor="ctr"/>
          <a:lstStyle/>
          <a:p>
            <a:pPr lvl="0"/>
            <a:endParaRPr sz="1350">
              <a:latin typeface="Arial" panose="020B0604020202020204" pitchFamily="34" charset="0"/>
              <a:ea typeface="黑体" panose="02010609060101010101" pitchFamily="49" charset="-122"/>
            </a:endParaRPr>
          </a:p>
        </p:txBody>
      </p:sp>
      <p:sp>
        <p:nvSpPr>
          <p:cNvPr id="42" name="Shape 42"/>
          <p:cNvSpPr>
            <a:spLocks noGrp="1"/>
          </p:cNvSpPr>
          <p:nvPr>
            <p:ph type="title"/>
          </p:nvPr>
        </p:nvSpPr>
        <p:spPr>
          <a:xfrm>
            <a:off x="542925" y="1119187"/>
            <a:ext cx="728663" cy="4614863"/>
          </a:xfrm>
          <a:prstGeom prst="rect">
            <a:avLst/>
          </a:prstGeom>
        </p:spPr>
        <p:txBody>
          <a:bodyPr/>
          <a:lstStyle/>
          <a:p>
            <a:pPr lvl="0">
              <a:defRPr sz="1800" b="0">
                <a:solidFill>
                  <a:srgbClr val="000000"/>
                </a:solidFill>
                <a:uFillTx/>
              </a:defRPr>
            </a:pPr>
            <a:r>
              <a:rPr sz="3263" dirty="0" err="1">
                <a:solidFill>
                  <a:srgbClr val="FFFFFF"/>
                </a:solidFill>
                <a:uFill>
                  <a:solidFill>
                    <a:srgbClr val="FFFFFF"/>
                  </a:solidFill>
                </a:uFill>
                <a:latin typeface="Arial" panose="020B0604020202020204" pitchFamily="34" charset="0"/>
                <a:ea typeface="黑体" panose="02010609060101010101" pitchFamily="49" charset="-122"/>
              </a:rPr>
              <a:t>例子：微博的转发</a:t>
            </a:r>
            <a:endParaRPr sz="3263" dirty="0">
              <a:solidFill>
                <a:srgbClr val="FFFFFF"/>
              </a:solidFill>
              <a:uFill>
                <a:solidFill>
                  <a:srgbClr val="FFFFFF"/>
                </a:solidFill>
              </a:u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383952471"/>
      </p:ext>
    </p:extLst>
  </p:cSld>
  <p:clrMapOvr>
    <a:masterClrMapping/>
  </p:clrMapOvr>
  <p:transition spd="med">
    <p:wip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38"/>
                                        </p:tgtEl>
                                        <p:attrNameLst>
                                          <p:attrName>style.visibility</p:attrName>
                                        </p:attrNameLst>
                                      </p:cBhvr>
                                      <p:to>
                                        <p:strVal val="visible"/>
                                      </p:to>
                                    </p:set>
                                    <p:animEffect transition="in" filter="fade">
                                      <p:cBhvr>
                                        <p:cTn id="7" dur="1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4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P spid="39" grpId="0" animBg="1" advAuto="0"/>
      <p:bldP spid="40" grpId="0" animBg="1" advAuto="0"/>
      <p:bldP spid="41"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pPr lvl="0">
              <a:defRPr sz="1800" b="0">
                <a:solidFill>
                  <a:srgbClr val="000000"/>
                </a:solidFill>
                <a:uFillTx/>
              </a:defRPr>
            </a:pPr>
            <a:r>
              <a:rPr sz="4050" dirty="0" err="1">
                <a:solidFill>
                  <a:schemeClr val="tx1"/>
                </a:solidFill>
                <a:uFill>
                  <a:solidFill>
                    <a:srgbClr val="FFFFFF"/>
                  </a:solidFill>
                </a:uFill>
                <a:latin typeface="Arial" panose="020B0604020202020204" pitchFamily="34" charset="0"/>
                <a:ea typeface="黑体" panose="02010609060101010101" pitchFamily="49" charset="-122"/>
              </a:rPr>
              <a:t>例子：经济学期刊的引用</a:t>
            </a:r>
            <a:endParaRPr sz="4050" dirty="0">
              <a:solidFill>
                <a:schemeClr val="tx1"/>
              </a:solidFill>
              <a:uFill>
                <a:solidFill>
                  <a:srgbClr val="FFFFFF"/>
                </a:solidFill>
              </a:uFill>
              <a:latin typeface="Arial" panose="020B0604020202020204" pitchFamily="34" charset="0"/>
              <a:ea typeface="黑体" panose="02010609060101010101" pitchFamily="49" charset="-122"/>
            </a:endParaRPr>
          </a:p>
        </p:txBody>
      </p:sp>
      <p:pic>
        <p:nvPicPr>
          <p:cNvPr id="45" name="droppedImage.png"/>
          <p:cNvPicPr/>
          <p:nvPr/>
        </p:nvPicPr>
        <p:blipFill>
          <a:blip r:embed="rId2">
            <a:extLst/>
          </a:blip>
          <a:stretch>
            <a:fillRect/>
          </a:stretch>
        </p:blipFill>
        <p:spPr>
          <a:xfrm>
            <a:off x="1187624" y="1371600"/>
            <a:ext cx="7632848" cy="4564857"/>
          </a:xfrm>
          <a:prstGeom prst="rect">
            <a:avLst/>
          </a:prstGeom>
          <a:ln>
            <a:round/>
          </a:ln>
        </p:spPr>
      </p:pic>
      <p:sp>
        <p:nvSpPr>
          <p:cNvPr id="46" name="Shape 46"/>
          <p:cNvSpPr/>
          <p:nvPr/>
        </p:nvSpPr>
        <p:spPr>
          <a:xfrm>
            <a:off x="500063" y="2300288"/>
            <a:ext cx="335756" cy="33239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solidFill>
                  <a:srgbClr val="FFFFFF"/>
                </a:solidFill>
                <a:uFill>
                  <a:solidFill>
                    <a:srgbClr val="FFFFFF"/>
                  </a:solidFill>
                </a:uFill>
              </a:defRPr>
            </a:lvl1pPr>
          </a:lstStyle>
          <a:p>
            <a:pPr lvl="0">
              <a:defRPr sz="1800">
                <a:solidFill>
                  <a:srgbClr val="000000"/>
                </a:solidFill>
                <a:uFillTx/>
              </a:defRPr>
            </a:pPr>
            <a:r>
              <a:rPr sz="1800">
                <a:latin typeface="Arial" panose="020B0604020202020204" pitchFamily="34" charset="0"/>
                <a:ea typeface="黑体" panose="02010609060101010101" pitchFamily="49" charset="-122"/>
              </a:rPr>
              <a:t>经济学期刊核心-边缘结构图</a:t>
            </a:r>
          </a:p>
        </p:txBody>
      </p:sp>
      <p:sp>
        <p:nvSpPr>
          <p:cNvPr id="47" name="Shape 47"/>
          <p:cNvSpPr/>
          <p:nvPr/>
        </p:nvSpPr>
        <p:spPr>
          <a:xfrm>
            <a:off x="7408069" y="5715000"/>
            <a:ext cx="960199" cy="1212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uFillTx/>
              </a:defRPr>
            </a:pPr>
            <a:r>
              <a:rPr sz="788">
                <a:uFill>
                  <a:solidFill/>
                </a:uFill>
                <a:latin typeface="Arial" panose="020B0604020202020204" pitchFamily="34" charset="0"/>
                <a:ea typeface="黑体" panose="02010609060101010101" pitchFamily="49" charset="-122"/>
                <a:sym typeface="华文细黑"/>
              </a:rPr>
              <a:t>资料来源：宋歌</a:t>
            </a:r>
            <a:r>
              <a:rPr sz="788">
                <a:uFill>
                  <a:solidFill/>
                </a:uFill>
                <a:latin typeface="Arial" panose="020B0604020202020204" pitchFamily="34" charset="0"/>
                <a:ea typeface="黑体" panose="02010609060101010101" pitchFamily="49" charset="-122"/>
              </a:rPr>
              <a:t> </a:t>
            </a:r>
            <a:r>
              <a:rPr sz="788">
                <a:uFill>
                  <a:solidFill/>
                </a:uFill>
                <a:latin typeface="Arial" panose="020B0604020202020204" pitchFamily="34" charset="0"/>
                <a:ea typeface="黑体" panose="02010609060101010101" pitchFamily="49" charset="-122"/>
                <a:cs typeface="Gill Sans"/>
                <a:sym typeface="Gill Sans"/>
              </a:rPr>
              <a:t>2011</a:t>
            </a:r>
          </a:p>
        </p:txBody>
      </p:sp>
    </p:spTree>
    <p:extLst>
      <p:ext uri="{BB962C8B-B14F-4D97-AF65-F5344CB8AC3E}">
        <p14:creationId xmlns:p14="http://schemas.microsoft.com/office/powerpoint/2010/main" val="1565517993"/>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45"/>
                                        </p:tgtEl>
                                        <p:attrNameLst>
                                          <p:attrName>style.visibility</p:attrName>
                                        </p:attrNameLst>
                                      </p:cBhvr>
                                      <p:to>
                                        <p:strVal val="visible"/>
                                      </p:to>
                                    </p:set>
                                    <p:animEffect transition="in" filter="box(out)">
                                      <p:cBhvr>
                                        <p:cTn id="10" dur="1000"/>
                                        <p:tgtEl>
                                          <p:spTgt spid="45"/>
                                        </p:tgtEl>
                                      </p:cBhvr>
                                    </p:animEffect>
                                  </p:childTnLst>
                                </p:cTn>
                              </p:par>
                            </p:childTnLst>
                          </p:cTn>
                        </p:par>
                        <p:par>
                          <p:cTn id="11" fill="hold">
                            <p:stCondLst>
                              <p:cond delay="1000"/>
                            </p:stCondLst>
                            <p:childTnLst>
                              <p:par>
                                <p:cTn id="12" presetID="1" presetClass="entr" presetSubtype="0" fill="hold" grpId="0" nodeType="afterEffect">
                                  <p:stCondLst>
                                    <p:cond delay="0"/>
                                  </p:stCondLst>
                                  <p:iterate>
                                    <p:tmAbs val="0"/>
                                  </p:iterate>
                                  <p:childTnLst>
                                    <p:set>
                                      <p:cBhvr>
                                        <p:cTn id="13" fill="hold"/>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P spid="47"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b="0">
                <a:solidFill>
                  <a:srgbClr val="000000"/>
                </a:solidFill>
                <a:uFillTx/>
              </a:defRPr>
            </a:pPr>
            <a:r>
              <a:rPr sz="4050" dirty="0" err="1">
                <a:solidFill>
                  <a:schemeClr val="tx1"/>
                </a:solidFill>
                <a:uFill>
                  <a:solidFill>
                    <a:srgbClr val="FFFFFF"/>
                  </a:solidFill>
                </a:uFill>
                <a:latin typeface="Arial" panose="020B0604020202020204" pitchFamily="34" charset="0"/>
                <a:ea typeface="黑体" panose="02010609060101010101" pitchFamily="49" charset="-122"/>
              </a:rPr>
              <a:t>理论与现实</a:t>
            </a:r>
            <a:endParaRPr sz="4050" dirty="0">
              <a:solidFill>
                <a:schemeClr val="tx1"/>
              </a:solidFill>
              <a:uFill>
                <a:solidFill>
                  <a:srgbClr val="FFFFFF"/>
                </a:solidFill>
              </a:uFill>
              <a:latin typeface="Arial" panose="020B0604020202020204" pitchFamily="34" charset="0"/>
              <a:ea typeface="黑体" panose="02010609060101010101" pitchFamily="49" charset="-122"/>
            </a:endParaRPr>
          </a:p>
        </p:txBody>
      </p:sp>
      <p:sp>
        <p:nvSpPr>
          <p:cNvPr id="52" name="Shape 52"/>
          <p:cNvSpPr>
            <a:spLocks noGrp="1"/>
          </p:cNvSpPr>
          <p:nvPr>
            <p:ph type="body" idx="1"/>
          </p:nvPr>
        </p:nvSpPr>
        <p:spPr>
          <a:prstGeom prst="rect">
            <a:avLst/>
          </a:prstGeom>
        </p:spPr>
        <p:txBody>
          <a:bodyPr/>
          <a:lstStyle/>
          <a:p>
            <a:pPr lvl="0">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理论上</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处在网络结构中的节点，不同的节点如果有相同的聚集系数，其被连接到的概率应该是一样的</a:t>
            </a:r>
            <a:endParaRPr sz="2400" dirty="0">
              <a:uFill>
                <a:solidFill>
                  <a:srgbClr val="FFFFFF"/>
                </a:solidFill>
              </a:uFill>
              <a:latin typeface="Arial" panose="020B0604020202020204" pitchFamily="34" charset="0"/>
              <a:ea typeface="黑体" panose="02010609060101010101" pitchFamily="49" charset="-122"/>
            </a:endParaRPr>
          </a:p>
          <a:p>
            <a:pPr lvl="0">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现实中</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cs typeface="Gill Sans"/>
                <a:sym typeface="Gill Sans"/>
              </a:rPr>
              <a:t>Milgram（1967）</a:t>
            </a:r>
            <a:r>
              <a:rPr sz="2400" dirty="0">
                <a:uFill>
                  <a:solidFill>
                    <a:srgbClr val="FFFFFF"/>
                  </a:solidFill>
                </a:uFill>
                <a:latin typeface="Arial" panose="020B0604020202020204" pitchFamily="34" charset="0"/>
                <a:ea typeface="黑体" panose="02010609060101010101" pitchFamily="49" charset="-122"/>
              </a:rPr>
              <a:t>的第一次就已经暗示了，寻找地位较低的人（神学院学生的妻子），</a:t>
            </a:r>
            <a:r>
              <a:rPr sz="2400" dirty="0" err="1">
                <a:uFill>
                  <a:solidFill>
                    <a:srgbClr val="FFFFFF"/>
                  </a:solidFill>
                </a:uFill>
                <a:latin typeface="Arial" panose="020B0604020202020204" pitchFamily="34" charset="0"/>
                <a:ea typeface="黑体" panose="02010609060101010101" pitchFamily="49" charset="-122"/>
              </a:rPr>
              <a:t>会更加困难</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人们观察到，</a:t>
            </a:r>
            <a:r>
              <a:rPr sz="2400" dirty="0" err="1">
                <a:uFill>
                  <a:solidFill>
                    <a:srgbClr val="FF9300"/>
                  </a:solidFill>
                </a:uFill>
                <a:latin typeface="Arial" panose="020B0604020202020204" pitchFamily="34" charset="0"/>
                <a:ea typeface="黑体" panose="02010609060101010101" pitchFamily="49" charset="-122"/>
              </a:rPr>
              <a:t>媒体寻人</a:t>
            </a:r>
            <a:r>
              <a:rPr sz="2400" dirty="0" err="1">
                <a:uFill>
                  <a:solidFill>
                    <a:srgbClr val="FFFFFF"/>
                  </a:solidFill>
                </a:uFill>
                <a:latin typeface="Arial" panose="020B0604020202020204" pitchFamily="34" charset="0"/>
                <a:ea typeface="黑体" panose="02010609060101010101" pitchFamily="49" charset="-122"/>
              </a:rPr>
              <a:t>较之个体寻人有更高的成功率</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rPr>
              <a:t>回想“</a:t>
            </a:r>
            <a:r>
              <a:rPr sz="2400" dirty="0" err="1">
                <a:uFill>
                  <a:solidFill>
                    <a:srgbClr val="FFFFFF"/>
                  </a:solidFill>
                </a:uFill>
                <a:latin typeface="Arial" panose="020B0604020202020204" pitchFamily="34" charset="0"/>
                <a:ea typeface="黑体" panose="02010609060101010101" pitchFamily="49" charset="-122"/>
              </a:rPr>
              <a:t>结构洞</a:t>
            </a:r>
            <a:r>
              <a:rPr sz="2400" dirty="0">
                <a:uFill>
                  <a:solidFill>
                    <a:srgbClr val="FFFFFF"/>
                  </a:solidFill>
                </a:uFill>
                <a:latin typeface="Arial" panose="020B0604020202020204" pitchFamily="34" charset="0"/>
                <a:ea typeface="黑体" panose="02010609060101010101" pitchFamily="49" charset="-122"/>
              </a:rPr>
              <a:t>”，</a:t>
            </a:r>
            <a:r>
              <a:rPr sz="2400" dirty="0" err="1">
                <a:uFill>
                  <a:solidFill>
                    <a:srgbClr val="FFFFFF"/>
                  </a:solidFill>
                </a:uFill>
                <a:latin typeface="Arial" panose="020B0604020202020204" pitchFamily="34" charset="0"/>
                <a:ea typeface="黑体" panose="02010609060101010101" pitchFamily="49" charset="-122"/>
              </a:rPr>
              <a:t>处于结构洞位置上的人，其被找到的概率，远远大于一般节点上的人</a:t>
            </a:r>
            <a:endParaRPr sz="2400" dirty="0">
              <a:uFill>
                <a:solidFill>
                  <a:srgbClr val="FFFFFF"/>
                </a:solidFill>
              </a:u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120257763"/>
      </p:ext>
    </p:extLst>
  </p:cSld>
  <p:clrMapOvr>
    <a:masterClrMapping/>
  </p:clrMapOvr>
  <p:transition spd="med">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bldLvl="5"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pPr lvl="0">
              <a:defRPr sz="1800" b="0">
                <a:solidFill>
                  <a:srgbClr val="000000"/>
                </a:solidFill>
                <a:uFillTx/>
              </a:defRPr>
            </a:pPr>
            <a:r>
              <a:rPr sz="4050" dirty="0" err="1">
                <a:solidFill>
                  <a:schemeClr val="tx1"/>
                </a:solidFill>
                <a:uFill>
                  <a:solidFill>
                    <a:srgbClr val="FFFFFF"/>
                  </a:solidFill>
                </a:uFill>
                <a:latin typeface="Arial" panose="020B0604020202020204" pitchFamily="34" charset="0"/>
                <a:ea typeface="黑体" panose="02010609060101010101" pitchFamily="49" charset="-122"/>
              </a:rPr>
              <a:t>社会意义</a:t>
            </a:r>
            <a:endParaRPr sz="4050" dirty="0">
              <a:solidFill>
                <a:schemeClr val="tx1"/>
              </a:solidFill>
              <a:uFill>
                <a:solidFill>
                  <a:srgbClr val="FFFFFF"/>
                </a:solidFill>
              </a:uFill>
              <a:latin typeface="Arial" panose="020B0604020202020204" pitchFamily="34" charset="0"/>
              <a:ea typeface="黑体" panose="02010609060101010101" pitchFamily="49" charset="-122"/>
            </a:endParaRPr>
          </a:p>
        </p:txBody>
      </p:sp>
      <p:sp>
        <p:nvSpPr>
          <p:cNvPr id="55" name="Shape 55"/>
          <p:cNvSpPr>
            <a:spLocks noGrp="1"/>
          </p:cNvSpPr>
          <p:nvPr>
            <p:ph type="body" idx="1"/>
          </p:nvPr>
        </p:nvSpPr>
        <p:spPr>
          <a:prstGeom prst="rect">
            <a:avLst/>
          </a:prstGeom>
        </p:spPr>
        <p:txBody>
          <a:bodyPr/>
          <a:lstStyle/>
          <a:p>
            <a:pPr lvl="0">
              <a:defRPr sz="1800">
                <a:solidFill>
                  <a:srgbClr val="000000"/>
                </a:solidFill>
                <a:uFillTx/>
              </a:defRPr>
            </a:pPr>
            <a:r>
              <a:rPr sz="2363" dirty="0" err="1">
                <a:uFill>
                  <a:solidFill>
                    <a:srgbClr val="FFFFFF"/>
                  </a:solidFill>
                </a:uFill>
                <a:latin typeface="Arial" panose="020B0604020202020204" pitchFamily="34" charset="0"/>
                <a:ea typeface="黑体" panose="02010609060101010101" pitchFamily="49" charset="-122"/>
              </a:rPr>
              <a:t>如果处于更高社会地位、且在结构洞位置上呢？故</a:t>
            </a:r>
            <a:endParaRPr sz="2363"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网络结构本身是重要的，尤其是在可计算性上</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err="1">
                <a:uFill>
                  <a:solidFill>
                    <a:srgbClr val="FFFFFF"/>
                  </a:solidFill>
                </a:uFill>
                <a:latin typeface="Arial" panose="020B0604020202020204" pitchFamily="34" charset="0"/>
                <a:ea typeface="黑体" panose="02010609060101010101" pitchFamily="49" charset="-122"/>
              </a:rPr>
              <a:t>同样重要的是，网络结构的社会属性</a:t>
            </a:r>
            <a:endParaRPr sz="2400" dirty="0">
              <a:uFill>
                <a:solidFill>
                  <a:srgbClr val="FFFFFF"/>
                </a:solidFill>
              </a:uFill>
              <a:latin typeface="Arial" panose="020B0604020202020204" pitchFamily="34" charset="0"/>
              <a:ea typeface="黑体" panose="02010609060101010101" pitchFamily="49" charset="-122"/>
            </a:endParaRPr>
          </a:p>
          <a:p>
            <a:pPr lvl="1">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rPr>
              <a:t>具有相同网络结构，却有着不同社会属性的网络，在现实社会中，具有着不同的“</a:t>
            </a:r>
            <a:r>
              <a:rPr sz="2400" dirty="0" err="1">
                <a:uFill>
                  <a:solidFill>
                    <a:srgbClr val="FFFFFF"/>
                  </a:solidFill>
                </a:uFill>
                <a:latin typeface="Arial" panose="020B0604020202020204" pitchFamily="34" charset="0"/>
                <a:ea typeface="黑体" panose="02010609060101010101" pitchFamily="49" charset="-122"/>
              </a:rPr>
              <a:t>可连通性</a:t>
            </a:r>
            <a:r>
              <a:rPr sz="2400" dirty="0">
                <a:uFill>
                  <a:solidFill>
                    <a:srgbClr val="FFFFFF"/>
                  </a:solidFill>
                </a:uFill>
                <a:latin typeface="Arial" panose="020B0604020202020204" pitchFamily="34" charset="0"/>
                <a:ea typeface="黑体" panose="02010609060101010101" pitchFamily="49" charset="-122"/>
              </a:rPr>
              <a:t>”（</a:t>
            </a:r>
            <a:r>
              <a:rPr sz="2400" dirty="0" err="1">
                <a:uFill>
                  <a:solidFill>
                    <a:srgbClr val="FFFFFF"/>
                  </a:solidFill>
                </a:uFill>
                <a:latin typeface="Arial" panose="020B0604020202020204" pitchFamily="34" charset="0"/>
                <a:ea typeface="黑体" panose="02010609060101010101" pitchFamily="49" charset="-122"/>
              </a:rPr>
              <a:t>社会含义</a:t>
            </a:r>
            <a:r>
              <a:rPr sz="2400" dirty="0">
                <a:uFill>
                  <a:solidFill>
                    <a:srgbClr val="FFFFFF"/>
                  </a:solidFill>
                </a:uFill>
                <a:latin typeface="Arial" panose="020B0604020202020204" pitchFamily="34" charset="0"/>
                <a:ea typeface="黑体" panose="02010609060101010101" pitchFamily="49" charset="-122"/>
              </a:rPr>
              <a:t>）</a:t>
            </a:r>
          </a:p>
          <a:p>
            <a:pPr lvl="1">
              <a:defRPr sz="1800">
                <a:solidFill>
                  <a:srgbClr val="000000"/>
                </a:solidFill>
                <a:uFillTx/>
              </a:defRPr>
            </a:pPr>
            <a:r>
              <a:rPr sz="2400" dirty="0">
                <a:uFill>
                  <a:solidFill>
                    <a:srgbClr val="FFFFFF"/>
                  </a:solidFill>
                </a:uFill>
                <a:latin typeface="Arial" panose="020B0604020202020204" pitchFamily="34" charset="0"/>
                <a:ea typeface="黑体" panose="02010609060101010101" pitchFamily="49" charset="-122"/>
              </a:rPr>
              <a:t>社会地位高的人，具有更多的“</a:t>
            </a:r>
            <a:r>
              <a:rPr sz="2400" dirty="0" err="1">
                <a:uFill>
                  <a:solidFill>
                    <a:srgbClr val="FFFFFF"/>
                  </a:solidFill>
                </a:uFill>
                <a:latin typeface="Arial" panose="020B0604020202020204" pitchFamily="34" charset="0"/>
                <a:ea typeface="黑体" panose="02010609060101010101" pitchFamily="49" charset="-122"/>
              </a:rPr>
              <a:t>关系资源</a:t>
            </a:r>
            <a:r>
              <a:rPr sz="2400" dirty="0">
                <a:uFill>
                  <a:solidFill>
                    <a:srgbClr val="FFFFFF"/>
                  </a:solidFill>
                </a:uFill>
                <a:latin typeface="Arial" panose="020B0604020202020204" pitchFamily="34" charset="0"/>
                <a:ea typeface="黑体" panose="02010609060101010101" pitchFamily="49" charset="-122"/>
              </a:rPr>
              <a:t>”，</a:t>
            </a:r>
            <a:r>
              <a:rPr sz="2400" dirty="0" err="1">
                <a:uFill>
                  <a:solidFill>
                    <a:srgbClr val="FFFFFF"/>
                  </a:solidFill>
                </a:uFill>
                <a:latin typeface="Arial" panose="020B0604020202020204" pitchFamily="34" charset="0"/>
                <a:ea typeface="黑体" panose="02010609060101010101" pitchFamily="49" charset="-122"/>
              </a:rPr>
              <a:t>更好的连通性</a:t>
            </a:r>
            <a:endParaRPr sz="2400" dirty="0">
              <a:uFill>
                <a:solidFill>
                  <a:srgbClr val="FFFFFF"/>
                </a:solidFill>
              </a:u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294457962"/>
      </p:ext>
    </p:extLst>
  </p:cSld>
  <p:clrMapOvr>
    <a:masterClrMapping/>
  </p:clrMapOvr>
  <p:transition spd="med">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bldLvl="5"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z="3600" dirty="0" smtClean="0">
                <a:ea typeface="宋体" pitchFamily="2" charset="-122"/>
              </a:rPr>
              <a:t>关于小世界的电影</a:t>
            </a:r>
          </a:p>
        </p:txBody>
      </p:sp>
      <p:sp>
        <p:nvSpPr>
          <p:cNvPr id="52227" name="内容占位符 2"/>
          <p:cNvSpPr>
            <a:spLocks noGrp="1"/>
          </p:cNvSpPr>
          <p:nvPr>
            <p:ph idx="1"/>
          </p:nvPr>
        </p:nvSpPr>
        <p:spPr>
          <a:xfrm>
            <a:off x="323850" y="1772841"/>
            <a:ext cx="5111750" cy="4176439"/>
          </a:xfrm>
        </p:spPr>
        <p:txBody>
          <a:bodyPr/>
          <a:lstStyle/>
          <a:p>
            <a:r>
              <a:rPr lang="en-US" altLang="zh-CN" dirty="0" smtClean="0">
                <a:ea typeface="宋体" pitchFamily="2" charset="-122"/>
              </a:rPr>
              <a:t>Six Degrees of Separation (1993)</a:t>
            </a:r>
            <a:r>
              <a:rPr lang="zh-CN" altLang="en-US" dirty="0" smtClean="0">
                <a:ea typeface="宋体" pitchFamily="2" charset="-122"/>
              </a:rPr>
              <a:t>：</a:t>
            </a:r>
            <a:endParaRPr lang="en-US" altLang="zh-CN" dirty="0" smtClean="0">
              <a:ea typeface="宋体" pitchFamily="2" charset="-122"/>
            </a:endParaRPr>
          </a:p>
          <a:p>
            <a:r>
              <a:rPr lang="en-US" altLang="zh-CN" dirty="0" smtClean="0">
                <a:ea typeface="宋体" pitchFamily="2" charset="-122"/>
              </a:rPr>
              <a:t>I read somewhere that everybody on this planet is separated by only six other people. Six degrees of separation. Between us and everyone else on the planet.</a:t>
            </a:r>
            <a:endParaRPr lang="zh-CN" altLang="en-US" dirty="0" smtClean="0">
              <a:ea typeface="宋体" pitchFamily="2" charset="-122"/>
            </a:endParaRPr>
          </a:p>
        </p:txBody>
      </p:sp>
      <p:sp>
        <p:nvSpPr>
          <p:cNvPr id="52228"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64937F2D-42D8-4DB5-8468-77B123579D2A}" type="slidenum">
              <a:rPr lang="en-US" altLang="zh-CN" sz="1200" smtClean="0">
                <a:solidFill>
                  <a:srgbClr val="000000"/>
                </a:solidFill>
                <a:latin typeface="Arial" charset="0"/>
              </a:rPr>
              <a:pPr/>
              <a:t>58</a:t>
            </a:fld>
            <a:endParaRPr lang="en-US" altLang="zh-CN" sz="1200" smtClean="0">
              <a:solidFill>
                <a:srgbClr val="000000"/>
              </a:solidFill>
              <a:latin typeface="Arial" charset="0"/>
            </a:endParaRPr>
          </a:p>
        </p:txBody>
      </p:sp>
      <p:pic>
        <p:nvPicPr>
          <p:cNvPr id="522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849313"/>
            <a:ext cx="3313112"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ea typeface="宋体" pitchFamily="2" charset="-122"/>
              </a:rPr>
              <a:t>六度分隔</a:t>
            </a:r>
            <a:r>
              <a:rPr lang="en-US" altLang="zh-CN" dirty="0">
                <a:ea typeface="宋体" pitchFamily="2" charset="-122"/>
              </a:rPr>
              <a:t>—</a:t>
            </a:r>
            <a:r>
              <a:rPr lang="zh-CN" altLang="en-US" dirty="0">
                <a:ea typeface="宋体" pitchFamily="2" charset="-122"/>
              </a:rPr>
              <a:t>贝肯数</a:t>
            </a:r>
            <a:endParaRPr lang="zh-CN" altLang="en-US" dirty="0" smtClean="0">
              <a:ea typeface="宋体" pitchFamily="2" charset="-122"/>
            </a:endParaRPr>
          </a:p>
        </p:txBody>
      </p:sp>
      <p:sp>
        <p:nvSpPr>
          <p:cNvPr id="20483"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41AD4602-8393-40CD-89D9-83EB7EF3CB56}" type="slidenum">
              <a:rPr lang="en-US" altLang="zh-CN" sz="1200" smtClean="0">
                <a:solidFill>
                  <a:srgbClr val="000000"/>
                </a:solidFill>
                <a:latin typeface="Arial" charset="0"/>
              </a:rPr>
              <a:pPr/>
              <a:t>6</a:t>
            </a:fld>
            <a:endParaRPr lang="en-US" altLang="zh-CN" sz="1200" smtClean="0">
              <a:solidFill>
                <a:srgbClr val="000000"/>
              </a:solidFill>
              <a:latin typeface="Arial" charset="0"/>
            </a:endParaRPr>
          </a:p>
        </p:txBody>
      </p:sp>
      <p:pic>
        <p:nvPicPr>
          <p:cNvPr id="2048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1196975"/>
            <a:ext cx="11525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3055938"/>
            <a:ext cx="912812"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486" name="直接连接符 2"/>
          <p:cNvCxnSpPr>
            <a:cxnSpLocks noChangeShapeType="1"/>
          </p:cNvCxnSpPr>
          <p:nvPr/>
        </p:nvCxnSpPr>
        <p:spPr bwMode="auto">
          <a:xfrm flipH="1">
            <a:off x="3186113" y="2595563"/>
            <a:ext cx="449262" cy="461962"/>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87" name="TextBox 3"/>
          <p:cNvSpPr txBox="1">
            <a:spLocks noChangeArrowheads="1"/>
          </p:cNvSpPr>
          <p:nvPr/>
        </p:nvSpPr>
        <p:spPr bwMode="auto">
          <a:xfrm>
            <a:off x="898525" y="3789363"/>
            <a:ext cx="1368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Tippi Hedren</a:t>
            </a:r>
            <a:endParaRPr lang="zh-CN" altLang="en-US" sz="1600"/>
          </a:p>
        </p:txBody>
      </p:sp>
      <p:sp>
        <p:nvSpPr>
          <p:cNvPr id="20488" name="TextBox 4"/>
          <p:cNvSpPr txBox="1">
            <a:spLocks noChangeArrowheads="1"/>
          </p:cNvSpPr>
          <p:nvPr/>
        </p:nvSpPr>
        <p:spPr bwMode="auto">
          <a:xfrm>
            <a:off x="935038" y="2565400"/>
            <a:ext cx="2700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Jayne Mansfield's Car (2012)</a:t>
            </a:r>
            <a:endParaRPr lang="zh-CN" altLang="en-US" sz="1600"/>
          </a:p>
        </p:txBody>
      </p:sp>
      <p:pic>
        <p:nvPicPr>
          <p:cNvPr id="2048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75" y="5003800"/>
            <a:ext cx="1392238"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490" name="直接连接符 8"/>
          <p:cNvCxnSpPr>
            <a:cxnSpLocks noChangeShapeType="1"/>
            <a:stCxn id="20485" idx="2"/>
            <a:endCxn id="20489" idx="0"/>
          </p:cNvCxnSpPr>
          <p:nvPr/>
        </p:nvCxnSpPr>
        <p:spPr bwMode="auto">
          <a:xfrm flipH="1">
            <a:off x="2490788" y="4411663"/>
            <a:ext cx="246062" cy="592137"/>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1" name="TextBox 9"/>
          <p:cNvSpPr txBox="1">
            <a:spLocks noChangeArrowheads="1"/>
          </p:cNvSpPr>
          <p:nvPr/>
        </p:nvSpPr>
        <p:spPr bwMode="auto">
          <a:xfrm>
            <a:off x="250825" y="4411663"/>
            <a:ext cx="23050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a:r>
              <a:rPr lang="en-US" altLang="zh-CN" sz="1600"/>
              <a:t>A Countess </a:t>
            </a:r>
          </a:p>
          <a:p>
            <a:pPr algn="ctr"/>
            <a:r>
              <a:rPr lang="en-US" altLang="zh-CN" sz="1600"/>
              <a:t>from Hong Kong (1967)</a:t>
            </a:r>
            <a:endParaRPr lang="zh-CN" altLang="en-US" sz="1600"/>
          </a:p>
        </p:txBody>
      </p:sp>
      <p:pic>
        <p:nvPicPr>
          <p:cNvPr id="2049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3213100"/>
            <a:ext cx="103187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493" name="直接连接符 11"/>
          <p:cNvCxnSpPr>
            <a:cxnSpLocks noChangeShapeType="1"/>
          </p:cNvCxnSpPr>
          <p:nvPr/>
        </p:nvCxnSpPr>
        <p:spPr bwMode="auto">
          <a:xfrm>
            <a:off x="4787900" y="2595563"/>
            <a:ext cx="647700" cy="617537"/>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4" name="TextBox 12"/>
          <p:cNvSpPr txBox="1">
            <a:spLocks noChangeArrowheads="1"/>
          </p:cNvSpPr>
          <p:nvPr/>
        </p:nvSpPr>
        <p:spPr bwMode="auto">
          <a:xfrm>
            <a:off x="6467475" y="3716338"/>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Luke Wilson</a:t>
            </a:r>
            <a:endParaRPr lang="zh-CN" altLang="en-US" sz="1600"/>
          </a:p>
        </p:txBody>
      </p:sp>
      <p:sp>
        <p:nvSpPr>
          <p:cNvPr id="20495" name="TextBox 13"/>
          <p:cNvSpPr txBox="1">
            <a:spLocks noChangeArrowheads="1"/>
          </p:cNvSpPr>
          <p:nvPr/>
        </p:nvSpPr>
        <p:spPr bwMode="auto">
          <a:xfrm>
            <a:off x="5003800" y="2636838"/>
            <a:ext cx="27733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Telling Lies in America (1997)</a:t>
            </a:r>
            <a:endParaRPr lang="zh-CN" altLang="en-US" sz="1600"/>
          </a:p>
        </p:txBody>
      </p:sp>
      <p:pic>
        <p:nvPicPr>
          <p:cNvPr id="20496"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5122863"/>
            <a:ext cx="1192213" cy="147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497" name="直接连接符 15"/>
          <p:cNvCxnSpPr>
            <a:cxnSpLocks noChangeShapeType="1"/>
            <a:stCxn id="20492" idx="2"/>
            <a:endCxn id="20496" idx="0"/>
          </p:cNvCxnSpPr>
          <p:nvPr/>
        </p:nvCxnSpPr>
        <p:spPr bwMode="auto">
          <a:xfrm>
            <a:off x="5951538" y="4368800"/>
            <a:ext cx="296862" cy="754063"/>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8" name="TextBox 16"/>
          <p:cNvSpPr txBox="1">
            <a:spLocks noChangeArrowheads="1"/>
          </p:cNvSpPr>
          <p:nvPr/>
        </p:nvSpPr>
        <p:spPr bwMode="auto">
          <a:xfrm>
            <a:off x="5867400" y="4581525"/>
            <a:ext cx="3276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sz="1600"/>
              <a:t>Around the World in 80 Days (2004)</a:t>
            </a:r>
            <a:endParaRPr lang="zh-CN" altLang="en-US" sz="16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itchFamily="2" charset="-122"/>
              </a:rPr>
              <a:t>六度分隔</a:t>
            </a:r>
            <a:r>
              <a:rPr lang="en-US" altLang="zh-CN" dirty="0">
                <a:ea typeface="宋体" pitchFamily="2" charset="-122"/>
              </a:rPr>
              <a:t>—</a:t>
            </a:r>
            <a:r>
              <a:rPr lang="zh-CN" altLang="en-US" dirty="0">
                <a:ea typeface="宋体" pitchFamily="2" charset="-122"/>
              </a:rPr>
              <a:t>贝肯数</a:t>
            </a:r>
            <a:endParaRPr lang="zh-CN" altLang="en-US" dirty="0" smtClean="0">
              <a:ea typeface="宋体" pitchFamily="2" charset="-122"/>
            </a:endParaRPr>
          </a:p>
        </p:txBody>
      </p:sp>
      <p:sp>
        <p:nvSpPr>
          <p:cNvPr id="21507"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56EC2269-B129-4C44-AD4F-B8558C00A3CB}" type="slidenum">
              <a:rPr lang="en-US" altLang="zh-CN" sz="1200" smtClean="0">
                <a:solidFill>
                  <a:srgbClr val="000000"/>
                </a:solidFill>
                <a:latin typeface="Arial" charset="0"/>
              </a:rPr>
              <a:pPr/>
              <a:t>7</a:t>
            </a:fld>
            <a:endParaRPr lang="en-US" altLang="zh-CN" sz="1200" smtClean="0">
              <a:solidFill>
                <a:srgbClr val="000000"/>
              </a:solidFill>
              <a:latin typeface="Arial" charset="0"/>
            </a:endParaRPr>
          </a:p>
        </p:txBody>
      </p:sp>
      <p:pic>
        <p:nvPicPr>
          <p:cNvPr id="2150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3250" y="2349500"/>
            <a:ext cx="3240088"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548063"/>
            <a:ext cx="1436687"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椭圆 5"/>
          <p:cNvSpPr>
            <a:spLocks noChangeArrowheads="1"/>
          </p:cNvSpPr>
          <p:nvPr/>
        </p:nvSpPr>
        <p:spPr bwMode="auto">
          <a:xfrm>
            <a:off x="1258888" y="2852738"/>
            <a:ext cx="2881312" cy="2808287"/>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kumimoji="0" lang="zh-CN" altLang="en-US" sz="2800">
              <a:latin typeface="Comic Sans MS" pitchFamily="66" charset="0"/>
            </a:endParaRPr>
          </a:p>
        </p:txBody>
      </p:sp>
      <p:sp>
        <p:nvSpPr>
          <p:cNvPr id="21511" name="椭圆 9"/>
          <p:cNvSpPr>
            <a:spLocks noChangeArrowheads="1"/>
          </p:cNvSpPr>
          <p:nvPr/>
        </p:nvSpPr>
        <p:spPr bwMode="auto">
          <a:xfrm>
            <a:off x="525463" y="2133600"/>
            <a:ext cx="4391025" cy="4248150"/>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kumimoji="0" lang="zh-CN" altLang="en-US" sz="2800">
              <a:latin typeface="Comic Sans MS" pitchFamily="66" charset="0"/>
            </a:endParaRPr>
          </a:p>
        </p:txBody>
      </p:sp>
      <p:pic>
        <p:nvPicPr>
          <p:cNvPr id="215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2565400"/>
            <a:ext cx="534988"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400" y="3960813"/>
            <a:ext cx="6096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3927475"/>
            <a:ext cx="606425"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6813" y="5210175"/>
            <a:ext cx="5270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6"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938" y="2520950"/>
            <a:ext cx="585787" cy="77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838" y="2565400"/>
            <a:ext cx="6286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8"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638" y="5527675"/>
            <a:ext cx="592137"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9"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9663" y="5561013"/>
            <a:ext cx="654050"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20" name="TextBox 6"/>
          <p:cNvSpPr txBox="1">
            <a:spLocks noChangeArrowheads="1"/>
          </p:cNvSpPr>
          <p:nvPr/>
        </p:nvSpPr>
        <p:spPr bwMode="auto">
          <a:xfrm>
            <a:off x="525463" y="1412875"/>
            <a:ext cx="4592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en-US" altLang="zh-CN" dirty="0"/>
              <a:t>http://oracleofbacon.org/</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itchFamily="2" charset="-122"/>
              </a:rPr>
              <a:t>六度分隔</a:t>
            </a:r>
            <a:r>
              <a:rPr lang="en-US" altLang="zh-CN" dirty="0" smtClean="0">
                <a:ea typeface="宋体" pitchFamily="2" charset="-122"/>
              </a:rPr>
              <a:t>—</a:t>
            </a:r>
            <a:r>
              <a:rPr lang="zh-CN" altLang="en-US" dirty="0" smtClean="0">
                <a:ea typeface="宋体" pitchFamily="2" charset="-122"/>
              </a:rPr>
              <a:t>埃尔德什数</a:t>
            </a:r>
          </a:p>
        </p:txBody>
      </p:sp>
      <p:sp>
        <p:nvSpPr>
          <p:cNvPr id="22531" name="内容占位符 2"/>
          <p:cNvSpPr>
            <a:spLocks noGrp="1"/>
          </p:cNvSpPr>
          <p:nvPr>
            <p:ph idx="1"/>
          </p:nvPr>
        </p:nvSpPr>
        <p:spPr>
          <a:xfrm>
            <a:off x="533400" y="1600200"/>
            <a:ext cx="7772400" cy="4852988"/>
          </a:xfrm>
        </p:spPr>
        <p:txBody>
          <a:bodyPr/>
          <a:lstStyle/>
          <a:p>
            <a:pPr eaLnBrk="1"/>
            <a:r>
              <a:rPr lang="zh-CN" altLang="en-US" dirty="0" smtClean="0">
                <a:ea typeface="宋体" pitchFamily="2" charset="-122"/>
              </a:rPr>
              <a:t>埃尔德什数（埃数），以现代匈牙利数学家保罗</a:t>
            </a:r>
            <a:r>
              <a:rPr lang="en-US" altLang="zh-CN" dirty="0" smtClean="0">
                <a:ea typeface="宋体" pitchFamily="2" charset="-122"/>
              </a:rPr>
              <a:t>·</a:t>
            </a:r>
            <a:r>
              <a:rPr lang="zh-CN" altLang="en-US" dirty="0" smtClean="0">
                <a:ea typeface="宋体" pitchFamily="2" charset="-122"/>
              </a:rPr>
              <a:t>埃尔德什命名，是描述数学论文中一个作者与埃尔德什的“合作距离”的一种方式（发表论文高达</a:t>
            </a:r>
            <a:r>
              <a:rPr lang="en-US" altLang="zh-CN" dirty="0" smtClean="0">
                <a:ea typeface="宋体" pitchFamily="2" charset="-122"/>
              </a:rPr>
              <a:t>1525</a:t>
            </a:r>
            <a:r>
              <a:rPr lang="zh-CN" altLang="en-US" dirty="0" smtClean="0">
                <a:ea typeface="宋体" pitchFamily="2" charset="-122"/>
              </a:rPr>
              <a:t>篇，其次是欧拉）</a:t>
            </a:r>
            <a:endParaRPr lang="en-US" altLang="zh-CN" dirty="0" smtClean="0">
              <a:ea typeface="宋体" pitchFamily="2" charset="-122"/>
            </a:endParaRPr>
          </a:p>
          <a:p>
            <a:pPr lvl="1" eaLnBrk="1"/>
            <a:r>
              <a:rPr lang="zh-CN" altLang="en-US" dirty="0" smtClean="0">
                <a:ea typeface="宋体" pitchFamily="2" charset="-122"/>
              </a:rPr>
              <a:t>保罗</a:t>
            </a:r>
            <a:r>
              <a:rPr lang="en-US" altLang="zh-CN" dirty="0" smtClean="0">
                <a:ea typeface="宋体" pitchFamily="2" charset="-122"/>
              </a:rPr>
              <a:t>·</a:t>
            </a:r>
            <a:r>
              <a:rPr lang="zh-CN" altLang="en-US" dirty="0" smtClean="0">
                <a:ea typeface="宋体" pitchFamily="2" charset="-122"/>
              </a:rPr>
              <a:t>埃尔德什的埃数是</a:t>
            </a:r>
            <a:r>
              <a:rPr lang="en-US" altLang="zh-CN" dirty="0" smtClean="0">
                <a:ea typeface="宋体" pitchFamily="2" charset="-122"/>
              </a:rPr>
              <a:t>0</a:t>
            </a:r>
            <a:r>
              <a:rPr lang="zh-CN" altLang="en-US" dirty="0" smtClean="0">
                <a:ea typeface="宋体" pitchFamily="2" charset="-122"/>
              </a:rPr>
              <a:t>，与其合写论文的埃数是</a:t>
            </a:r>
            <a:r>
              <a:rPr lang="en-US" altLang="zh-CN" dirty="0" smtClean="0">
                <a:ea typeface="宋体" pitchFamily="2" charset="-122"/>
              </a:rPr>
              <a:t>1</a:t>
            </a:r>
            <a:r>
              <a:rPr lang="zh-CN" altLang="en-US" dirty="0" smtClean="0">
                <a:ea typeface="宋体" pitchFamily="2" charset="-122"/>
              </a:rPr>
              <a:t>，一个人至少要</a:t>
            </a:r>
            <a:r>
              <a:rPr lang="en-US" altLang="zh-CN" dirty="0" smtClean="0">
                <a:ea typeface="宋体" pitchFamily="2" charset="-122"/>
              </a:rPr>
              <a:t>k</a:t>
            </a:r>
            <a:r>
              <a:rPr lang="zh-CN" altLang="en-US" dirty="0" smtClean="0">
                <a:ea typeface="宋体" pitchFamily="2" charset="-122"/>
              </a:rPr>
              <a:t>个中间人（合写论文的关系）才能与保罗</a:t>
            </a:r>
            <a:r>
              <a:rPr lang="en-US" altLang="zh-CN" dirty="0" smtClean="0">
                <a:ea typeface="宋体" pitchFamily="2" charset="-122"/>
              </a:rPr>
              <a:t>·</a:t>
            </a:r>
            <a:r>
              <a:rPr lang="zh-CN" altLang="en-US" dirty="0" smtClean="0">
                <a:ea typeface="宋体" pitchFamily="2" charset="-122"/>
              </a:rPr>
              <a:t>埃尔德什有关联，则他的埃数是</a:t>
            </a:r>
            <a:r>
              <a:rPr lang="en-US" altLang="zh-CN" dirty="0" smtClean="0">
                <a:ea typeface="宋体" pitchFamily="2" charset="-122"/>
              </a:rPr>
              <a:t>k+1</a:t>
            </a:r>
          </a:p>
          <a:p>
            <a:pPr lvl="1" eaLnBrk="1"/>
            <a:r>
              <a:rPr lang="zh-CN" altLang="en-US" dirty="0" smtClean="0">
                <a:ea typeface="宋体" pitchFamily="2" charset="-122"/>
              </a:rPr>
              <a:t>美国数学学会的数据库中记录的超过</a:t>
            </a:r>
            <a:r>
              <a:rPr lang="en-US" altLang="zh-CN" dirty="0" smtClean="0">
                <a:ea typeface="宋体" pitchFamily="2" charset="-122"/>
              </a:rPr>
              <a:t>40</a:t>
            </a:r>
            <a:r>
              <a:rPr lang="zh-CN" altLang="en-US" dirty="0" smtClean="0">
                <a:ea typeface="宋体" pitchFamily="2" charset="-122"/>
              </a:rPr>
              <a:t>万名数学家们的“埃尔德什数”平均是</a:t>
            </a:r>
            <a:r>
              <a:rPr lang="en-US" altLang="zh-CN" dirty="0" smtClean="0">
                <a:ea typeface="宋体" pitchFamily="2" charset="-122"/>
              </a:rPr>
              <a:t>4.65</a:t>
            </a:r>
            <a:r>
              <a:rPr lang="zh-CN" altLang="en-US" dirty="0" smtClean="0">
                <a:ea typeface="宋体" pitchFamily="2" charset="-122"/>
              </a:rPr>
              <a:t>，最大的是</a:t>
            </a:r>
            <a:r>
              <a:rPr lang="en-US" altLang="zh-CN" dirty="0" smtClean="0">
                <a:ea typeface="宋体" pitchFamily="2" charset="-122"/>
              </a:rPr>
              <a:t>13</a:t>
            </a:r>
            <a:endParaRPr lang="zh-CN" altLang="en-US" dirty="0" smtClean="0">
              <a:ea typeface="宋体" pitchFamily="2" charset="-122"/>
            </a:endParaRPr>
          </a:p>
        </p:txBody>
      </p:sp>
      <p:sp>
        <p:nvSpPr>
          <p:cNvPr id="22532"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BB80E83C-1181-40EF-A0CF-A82F8C8485E0}" type="slidenum">
              <a:rPr lang="en-US" altLang="zh-CN" sz="1200" smtClean="0">
                <a:solidFill>
                  <a:srgbClr val="000000"/>
                </a:solidFill>
                <a:latin typeface="Arial" charset="0"/>
              </a:rPr>
              <a:pPr/>
              <a:t>8</a:t>
            </a:fld>
            <a:endParaRPr lang="en-US" altLang="zh-CN" sz="1200" smtClean="0">
              <a:solidFill>
                <a:srgbClr val="000000"/>
              </a:solidFill>
              <a:latin typeface="Arial" charset="0"/>
            </a:endParaRPr>
          </a:p>
        </p:txBody>
      </p:sp>
      <p:pic>
        <p:nvPicPr>
          <p:cNvPr id="225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475" y="44450"/>
            <a:ext cx="1065213"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smtClean="0">
                <a:ea typeface="宋体" pitchFamily="2" charset="-122"/>
              </a:rPr>
              <a:t>六度分隔</a:t>
            </a:r>
            <a:r>
              <a:rPr lang="en-US" altLang="zh-CN" dirty="0" smtClean="0">
                <a:ea typeface="宋体" pitchFamily="2" charset="-122"/>
              </a:rPr>
              <a:t>—</a:t>
            </a:r>
            <a:r>
              <a:rPr lang="zh-CN" altLang="en-US" dirty="0" smtClean="0">
                <a:ea typeface="宋体" pitchFamily="2" charset="-122"/>
              </a:rPr>
              <a:t>埃尔德什数</a:t>
            </a:r>
          </a:p>
        </p:txBody>
      </p:sp>
      <p:sp>
        <p:nvSpPr>
          <p:cNvPr id="23555" name="内容占位符 2"/>
          <p:cNvSpPr>
            <a:spLocks noGrp="1"/>
          </p:cNvSpPr>
          <p:nvPr>
            <p:ph idx="1"/>
          </p:nvPr>
        </p:nvSpPr>
        <p:spPr>
          <a:xfrm>
            <a:off x="533400" y="1196975"/>
            <a:ext cx="7710488" cy="431800"/>
          </a:xfrm>
        </p:spPr>
        <p:txBody>
          <a:bodyPr/>
          <a:lstStyle/>
          <a:p>
            <a:pPr marL="0" indent="0">
              <a:buFont typeface="ZapfDingbats" pitchFamily="82" charset="2"/>
              <a:buNone/>
            </a:pPr>
            <a:r>
              <a:rPr lang="en-US" altLang="zh-CN" sz="2000" dirty="0" smtClean="0">
                <a:ea typeface="宋体" pitchFamily="2" charset="-122"/>
              </a:rPr>
              <a:t>The </a:t>
            </a:r>
            <a:r>
              <a:rPr lang="en-US" altLang="zh-CN" sz="2000" dirty="0" err="1" smtClean="0">
                <a:ea typeface="宋体" pitchFamily="2" charset="-122"/>
              </a:rPr>
              <a:t>Erdös</a:t>
            </a:r>
            <a:r>
              <a:rPr lang="en-US" altLang="zh-CN" sz="2000" dirty="0" smtClean="0">
                <a:ea typeface="宋体" pitchFamily="2" charset="-122"/>
              </a:rPr>
              <a:t> Number Project: </a:t>
            </a:r>
            <a:r>
              <a:rPr lang="en-US" altLang="zh-CN" sz="2000" dirty="0" smtClean="0">
                <a:solidFill>
                  <a:schemeClr val="accent2"/>
                </a:solidFill>
                <a:ea typeface="宋体" pitchFamily="2" charset="-122"/>
              </a:rPr>
              <a:t>http://www.oakland.edu/enp/</a:t>
            </a:r>
            <a:endParaRPr lang="zh-CN" altLang="en-US" sz="2000" dirty="0" smtClean="0">
              <a:solidFill>
                <a:schemeClr val="accent2"/>
              </a:solidFill>
              <a:ea typeface="宋体" pitchFamily="2" charset="-122"/>
            </a:endParaRPr>
          </a:p>
        </p:txBody>
      </p:sp>
      <p:sp>
        <p:nvSpPr>
          <p:cNvPr id="23556" name="灯片编号占位符 3"/>
          <p:cNvSpPr>
            <a:spLocks noGrp="1"/>
          </p:cNvSpPr>
          <p:nvPr>
            <p:ph type="sldNum" sz="quarter" idx="12"/>
          </p:nvPr>
        </p:nvSpPr>
        <p:spPr>
          <a:noFill/>
        </p:spPr>
        <p:txBody>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fld id="{25B8A74A-1639-4BDE-9F97-CE53CED51403}" type="slidenum">
              <a:rPr lang="en-US" altLang="zh-CN" sz="1200" smtClean="0">
                <a:solidFill>
                  <a:srgbClr val="000000"/>
                </a:solidFill>
                <a:latin typeface="Arial" charset="0"/>
              </a:rPr>
              <a:pPr/>
              <a:t>9</a:t>
            </a:fld>
            <a:endParaRPr lang="en-US" altLang="zh-CN" sz="1200" smtClean="0">
              <a:solidFill>
                <a:srgbClr val="000000"/>
              </a:solidFill>
              <a:latin typeface="Arial" charset="0"/>
            </a:endParaRPr>
          </a:p>
        </p:txBody>
      </p:sp>
      <p:graphicFrame>
        <p:nvGraphicFramePr>
          <p:cNvPr id="5" name="表格 4"/>
          <p:cNvGraphicFramePr>
            <a:graphicFrameLocks noGrp="1"/>
          </p:cNvGraphicFramePr>
          <p:nvPr/>
        </p:nvGraphicFramePr>
        <p:xfrm>
          <a:off x="468313" y="1776413"/>
          <a:ext cx="8064501" cy="4821232"/>
        </p:xfrm>
        <a:graphic>
          <a:graphicData uri="http://schemas.openxmlformats.org/drawingml/2006/table">
            <a:tbl>
              <a:tblPr firstRow="1" bandRow="1">
                <a:tableStyleId>{72833802-FEF1-4C79-8D5D-14CF1EAF98D9}</a:tableStyleId>
              </a:tblPr>
              <a:tblGrid>
                <a:gridCol w="2736170">
                  <a:extLst>
                    <a:ext uri="{9D8B030D-6E8A-4147-A177-3AD203B41FA5}">
                      <a16:colId xmlns:a16="http://schemas.microsoft.com/office/drawing/2014/main" val="20000"/>
                    </a:ext>
                  </a:extLst>
                </a:gridCol>
                <a:gridCol w="1368085">
                  <a:extLst>
                    <a:ext uri="{9D8B030D-6E8A-4147-A177-3AD203B41FA5}">
                      <a16:colId xmlns:a16="http://schemas.microsoft.com/office/drawing/2014/main" val="20001"/>
                    </a:ext>
                  </a:extLst>
                </a:gridCol>
                <a:gridCol w="2160134">
                  <a:extLst>
                    <a:ext uri="{9D8B030D-6E8A-4147-A177-3AD203B41FA5}">
                      <a16:colId xmlns:a16="http://schemas.microsoft.com/office/drawing/2014/main" val="20002"/>
                    </a:ext>
                  </a:extLst>
                </a:gridCol>
                <a:gridCol w="1800112">
                  <a:extLst>
                    <a:ext uri="{9D8B030D-6E8A-4147-A177-3AD203B41FA5}">
                      <a16:colId xmlns:a16="http://schemas.microsoft.com/office/drawing/2014/main" val="20003"/>
                    </a:ext>
                  </a:extLst>
                </a:gridCol>
              </a:tblGrid>
              <a:tr h="370864">
                <a:tc gridSpan="4">
                  <a:txBody>
                    <a:bodyPr/>
                    <a:lstStyle/>
                    <a:p>
                      <a:r>
                        <a:rPr lang="en-US" altLang="zh-CN" sz="1600" dirty="0" smtClean="0"/>
                        <a:t>Nobel Prize winners</a:t>
                      </a:r>
                      <a:endParaRPr lang="zh-CN" altLang="en-US" sz="1600" dirty="0"/>
                    </a:p>
                  </a:txBody>
                  <a:tcPr marL="91436" marR="91436" marT="45723" marB="45723"/>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70864">
                <a:tc>
                  <a:txBody>
                    <a:bodyPr/>
                    <a:lstStyle/>
                    <a:p>
                      <a:pPr algn="ctr"/>
                      <a:r>
                        <a:rPr lang="en-US" altLang="zh-CN" sz="1600" dirty="0" smtClean="0"/>
                        <a:t>NAME</a:t>
                      </a:r>
                      <a:endParaRPr lang="zh-CN" altLang="en-US" sz="1600" dirty="0"/>
                    </a:p>
                  </a:txBody>
                  <a:tcPr marL="91436" marR="91436" marT="45723" marB="45723"/>
                </a:tc>
                <a:tc>
                  <a:txBody>
                    <a:bodyPr/>
                    <a:lstStyle/>
                    <a:p>
                      <a:pPr algn="ctr"/>
                      <a:r>
                        <a:rPr lang="en-US" altLang="zh-CN" sz="1600" dirty="0" smtClean="0"/>
                        <a:t>YEAR</a:t>
                      </a:r>
                      <a:endParaRPr lang="zh-CN" altLang="en-US" sz="1600" dirty="0"/>
                    </a:p>
                  </a:txBody>
                  <a:tcPr marL="91436" marR="91436" marT="45723" marB="45723"/>
                </a:tc>
                <a:tc>
                  <a:txBody>
                    <a:bodyPr/>
                    <a:lstStyle/>
                    <a:p>
                      <a:pPr algn="ctr"/>
                      <a:r>
                        <a:rPr lang="en-US" altLang="zh-CN" sz="1600" dirty="0" smtClean="0"/>
                        <a:t>SUBJECT</a:t>
                      </a:r>
                      <a:endParaRPr lang="zh-CN" altLang="en-US" sz="1600" dirty="0"/>
                    </a:p>
                  </a:txBody>
                  <a:tcPr marL="91436" marR="91436" marT="45723" marB="45723"/>
                </a:tc>
                <a:tc>
                  <a:txBody>
                    <a:bodyPr/>
                    <a:lstStyle/>
                    <a:p>
                      <a:pPr algn="ctr"/>
                      <a:r>
                        <a:rPr lang="hu-HU" altLang="zh-CN" sz="1600" dirty="0" smtClean="0"/>
                        <a:t>Erdős number</a:t>
                      </a:r>
                      <a:endParaRPr lang="zh-CN" altLang="en-US" sz="1600" dirty="0"/>
                    </a:p>
                  </a:txBody>
                  <a:tcPr marL="91436" marR="91436" marT="45723" marB="45723"/>
                </a:tc>
                <a:extLst>
                  <a:ext uri="{0D108BD9-81ED-4DB2-BD59-A6C34878D82A}">
                    <a16:rowId xmlns:a16="http://schemas.microsoft.com/office/drawing/2014/main" val="10001"/>
                  </a:ext>
                </a:extLst>
              </a:tr>
              <a:tr h="370864">
                <a:tc>
                  <a:txBody>
                    <a:bodyPr/>
                    <a:lstStyle/>
                    <a:p>
                      <a:r>
                        <a:rPr lang="en-US" altLang="zh-CN" sz="1400" dirty="0" err="1" smtClean="0"/>
                        <a:t>Alber</a:t>
                      </a:r>
                      <a:r>
                        <a:rPr lang="en-US" altLang="zh-CN" sz="1400" dirty="0" smtClean="0"/>
                        <a:t> Einstein</a:t>
                      </a:r>
                      <a:endParaRPr lang="zh-CN" altLang="en-US" sz="1400" dirty="0"/>
                    </a:p>
                  </a:txBody>
                  <a:tcPr marL="91436" marR="91436" marT="45723" marB="45723"/>
                </a:tc>
                <a:tc>
                  <a:txBody>
                    <a:bodyPr/>
                    <a:lstStyle/>
                    <a:p>
                      <a:pPr algn="ctr"/>
                      <a:r>
                        <a:rPr lang="en-US" altLang="zh-CN" sz="1400" dirty="0" smtClean="0"/>
                        <a:t>1921</a:t>
                      </a:r>
                      <a:endParaRPr lang="zh-CN" altLang="en-US" sz="1400" dirty="0"/>
                    </a:p>
                  </a:txBody>
                  <a:tcPr marL="91436" marR="91436" marT="45723" marB="45723"/>
                </a:tc>
                <a:tc>
                  <a:txBody>
                    <a:bodyPr/>
                    <a:lstStyle/>
                    <a:p>
                      <a:pPr algn="ctr"/>
                      <a:r>
                        <a:rPr lang="en-US" altLang="zh-CN" sz="1400" dirty="0" smtClean="0"/>
                        <a:t>physics</a:t>
                      </a:r>
                      <a:endParaRPr lang="zh-CN" altLang="en-US" sz="1400" dirty="0"/>
                    </a:p>
                  </a:txBody>
                  <a:tcPr marL="91436" marR="91436" marT="45723" marB="45723"/>
                </a:tc>
                <a:tc>
                  <a:txBody>
                    <a:bodyPr/>
                    <a:lstStyle/>
                    <a:p>
                      <a:pPr algn="ctr"/>
                      <a:r>
                        <a:rPr lang="en-US" altLang="zh-CN" sz="1400" dirty="0" smtClean="0"/>
                        <a:t>2</a:t>
                      </a:r>
                      <a:endParaRPr lang="zh-CN" altLang="en-US" sz="1400" dirty="0"/>
                    </a:p>
                  </a:txBody>
                  <a:tcPr marL="91436" marR="91436" marT="45723" marB="45723"/>
                </a:tc>
                <a:extLst>
                  <a:ext uri="{0D108BD9-81ED-4DB2-BD59-A6C34878D82A}">
                    <a16:rowId xmlns:a16="http://schemas.microsoft.com/office/drawing/2014/main" val="10002"/>
                  </a:ext>
                </a:extLst>
              </a:tr>
              <a:tr h="370864">
                <a:tc>
                  <a:txBody>
                    <a:bodyPr/>
                    <a:lstStyle/>
                    <a:p>
                      <a:r>
                        <a:rPr lang="en-US" altLang="zh-CN" sz="1400" dirty="0" smtClean="0"/>
                        <a:t>Chen </a:t>
                      </a:r>
                      <a:r>
                        <a:rPr lang="en-US" altLang="zh-CN" sz="1400" dirty="0" err="1" smtClean="0"/>
                        <a:t>Ning</a:t>
                      </a:r>
                      <a:r>
                        <a:rPr lang="en-US" altLang="zh-CN" sz="1400" dirty="0" smtClean="0"/>
                        <a:t> Yang</a:t>
                      </a:r>
                      <a:endParaRPr lang="zh-CN" altLang="en-US" sz="1400" dirty="0"/>
                    </a:p>
                  </a:txBody>
                  <a:tcPr marL="91436" marR="91436" marT="45723" marB="45723"/>
                </a:tc>
                <a:tc>
                  <a:txBody>
                    <a:bodyPr/>
                    <a:lstStyle/>
                    <a:p>
                      <a:pPr algn="ctr"/>
                      <a:r>
                        <a:rPr lang="en-US" altLang="zh-CN" sz="1400" dirty="0" smtClean="0"/>
                        <a:t>1957</a:t>
                      </a:r>
                      <a:endParaRPr lang="zh-CN" altLang="en-US" sz="1400" dirty="0"/>
                    </a:p>
                  </a:txBody>
                  <a:tcPr marL="91436" marR="91436" marT="45723" marB="45723"/>
                </a:tc>
                <a:tc>
                  <a:txBody>
                    <a:bodyPr/>
                    <a:lstStyle/>
                    <a:p>
                      <a:pPr algn="ctr"/>
                      <a:r>
                        <a:rPr lang="en-US" altLang="zh-CN" sz="1400" dirty="0" smtClean="0"/>
                        <a:t>physics</a:t>
                      </a:r>
                      <a:endParaRPr lang="zh-CN" altLang="en-US" sz="1400" dirty="0"/>
                    </a:p>
                  </a:txBody>
                  <a:tcPr marL="91436" marR="91436" marT="45723" marB="45723"/>
                </a:tc>
                <a:tc>
                  <a:txBody>
                    <a:bodyPr/>
                    <a:lstStyle/>
                    <a:p>
                      <a:pPr algn="ctr"/>
                      <a:r>
                        <a:rPr lang="en-US" altLang="zh-CN" sz="1400" dirty="0" smtClean="0"/>
                        <a:t>4</a:t>
                      </a:r>
                      <a:endParaRPr lang="zh-CN" altLang="en-US" sz="1400" dirty="0"/>
                    </a:p>
                  </a:txBody>
                  <a:tcPr marL="91436" marR="91436" marT="45723" marB="45723"/>
                </a:tc>
                <a:extLst>
                  <a:ext uri="{0D108BD9-81ED-4DB2-BD59-A6C34878D82A}">
                    <a16:rowId xmlns:a16="http://schemas.microsoft.com/office/drawing/2014/main" val="10003"/>
                  </a:ext>
                </a:extLst>
              </a:tr>
              <a:tr h="370864">
                <a:tc>
                  <a:txBody>
                    <a:bodyPr/>
                    <a:lstStyle/>
                    <a:p>
                      <a:r>
                        <a:rPr lang="en-US" altLang="zh-CN" sz="1400" dirty="0" err="1" smtClean="0"/>
                        <a:t>Tsung-dao</a:t>
                      </a:r>
                      <a:r>
                        <a:rPr lang="en-US" altLang="zh-CN" sz="1400" dirty="0" smtClean="0"/>
                        <a:t> Lee</a:t>
                      </a:r>
                      <a:endParaRPr lang="zh-CN" altLang="en-US" sz="1400" dirty="0"/>
                    </a:p>
                  </a:txBody>
                  <a:tcPr marL="91436" marR="91436" marT="45723" marB="45723"/>
                </a:tc>
                <a:tc>
                  <a:txBody>
                    <a:bodyPr/>
                    <a:lstStyle/>
                    <a:p>
                      <a:pPr algn="ctr"/>
                      <a:r>
                        <a:rPr lang="en-US" altLang="zh-CN" sz="1400" dirty="0" smtClean="0"/>
                        <a:t>1957</a:t>
                      </a:r>
                      <a:endParaRPr lang="zh-CN" altLang="en-US" sz="1400" dirty="0"/>
                    </a:p>
                  </a:txBody>
                  <a:tcPr marL="91436" marR="91436" marT="45723" marB="45723"/>
                </a:tc>
                <a:tc>
                  <a:txBody>
                    <a:bodyPr/>
                    <a:lstStyle/>
                    <a:p>
                      <a:pPr algn="ctr"/>
                      <a:r>
                        <a:rPr lang="en-US" altLang="zh-CN" sz="1400" dirty="0" smtClean="0"/>
                        <a:t>physics</a:t>
                      </a:r>
                      <a:endParaRPr lang="zh-CN" altLang="en-US" sz="1400" dirty="0"/>
                    </a:p>
                  </a:txBody>
                  <a:tcPr marL="91436" marR="91436" marT="45723" marB="45723"/>
                </a:tc>
                <a:tc>
                  <a:txBody>
                    <a:bodyPr/>
                    <a:lstStyle/>
                    <a:p>
                      <a:pPr algn="ctr"/>
                      <a:r>
                        <a:rPr lang="en-US" altLang="zh-CN" sz="1400" dirty="0" smtClean="0"/>
                        <a:t>5</a:t>
                      </a:r>
                      <a:endParaRPr lang="zh-CN" altLang="en-US" sz="1400" dirty="0"/>
                    </a:p>
                  </a:txBody>
                  <a:tcPr marL="91436" marR="91436" marT="45723" marB="45723"/>
                </a:tc>
                <a:extLst>
                  <a:ext uri="{0D108BD9-81ED-4DB2-BD59-A6C34878D82A}">
                    <a16:rowId xmlns:a16="http://schemas.microsoft.com/office/drawing/2014/main" val="10004"/>
                  </a:ext>
                </a:extLst>
              </a:tr>
              <a:tr h="370864">
                <a:tc>
                  <a:txBody>
                    <a:bodyPr/>
                    <a:lstStyle/>
                    <a:p>
                      <a:r>
                        <a:rPr lang="en-US" altLang="zh-CN" sz="1400" dirty="0" smtClean="0"/>
                        <a:t>John F. Nash</a:t>
                      </a:r>
                      <a:endParaRPr lang="zh-CN" altLang="en-US" sz="1400" dirty="0"/>
                    </a:p>
                  </a:txBody>
                  <a:tcPr marL="91436" marR="91436" marT="45723" marB="45723"/>
                </a:tc>
                <a:tc>
                  <a:txBody>
                    <a:bodyPr/>
                    <a:lstStyle/>
                    <a:p>
                      <a:pPr algn="ctr"/>
                      <a:r>
                        <a:rPr lang="en-US" altLang="zh-CN" sz="1400" dirty="0" smtClean="0"/>
                        <a:t>1994</a:t>
                      </a:r>
                      <a:endParaRPr lang="zh-CN" altLang="en-US" sz="1400" dirty="0"/>
                    </a:p>
                  </a:txBody>
                  <a:tcPr marL="91436" marR="91436" marT="45723" marB="45723"/>
                </a:tc>
                <a:tc>
                  <a:txBody>
                    <a:bodyPr/>
                    <a:lstStyle/>
                    <a:p>
                      <a:pPr algn="ctr"/>
                      <a:r>
                        <a:rPr lang="en-US" altLang="zh-CN" sz="1400" dirty="0" smtClean="0"/>
                        <a:t>Economics</a:t>
                      </a:r>
                      <a:endParaRPr lang="zh-CN" altLang="en-US" sz="1400" dirty="0"/>
                    </a:p>
                  </a:txBody>
                  <a:tcPr marL="91436" marR="91436" marT="45723" marB="45723"/>
                </a:tc>
                <a:tc>
                  <a:txBody>
                    <a:bodyPr/>
                    <a:lstStyle/>
                    <a:p>
                      <a:pPr algn="ctr"/>
                      <a:r>
                        <a:rPr lang="en-US" altLang="zh-CN" sz="1400" dirty="0" smtClean="0"/>
                        <a:t>4</a:t>
                      </a:r>
                      <a:endParaRPr lang="zh-CN" altLang="en-US" sz="1400" dirty="0"/>
                    </a:p>
                  </a:txBody>
                  <a:tcPr marL="91436" marR="91436" marT="45723" marB="45723"/>
                </a:tc>
                <a:extLst>
                  <a:ext uri="{0D108BD9-81ED-4DB2-BD59-A6C34878D82A}">
                    <a16:rowId xmlns:a16="http://schemas.microsoft.com/office/drawing/2014/main" val="10005"/>
                  </a:ext>
                </a:extLst>
              </a:tr>
              <a:tr h="370864">
                <a:tc>
                  <a:txBody>
                    <a:bodyPr/>
                    <a:lstStyle/>
                    <a:p>
                      <a:r>
                        <a:rPr lang="en-US" altLang="zh-CN" sz="1400" dirty="0" smtClean="0"/>
                        <a:t>Lloyd S. Shapley</a:t>
                      </a:r>
                      <a:endParaRPr lang="zh-CN" altLang="en-US" sz="1400" dirty="0"/>
                    </a:p>
                  </a:txBody>
                  <a:tcPr marL="91436" marR="91436" marT="45723" marB="45723"/>
                </a:tc>
                <a:tc>
                  <a:txBody>
                    <a:bodyPr/>
                    <a:lstStyle/>
                    <a:p>
                      <a:pPr algn="ctr"/>
                      <a:r>
                        <a:rPr lang="en-US" altLang="zh-CN" sz="1400" dirty="0" smtClean="0"/>
                        <a:t>2012</a:t>
                      </a:r>
                      <a:endParaRPr lang="zh-CN" altLang="en-US" sz="1400" dirty="0"/>
                    </a:p>
                  </a:txBody>
                  <a:tcPr marL="91436" marR="91436" marT="45723" marB="45723"/>
                </a:tc>
                <a:tc>
                  <a:txBody>
                    <a:bodyPr/>
                    <a:lstStyle/>
                    <a:p>
                      <a:pPr algn="ctr"/>
                      <a:r>
                        <a:rPr lang="en-US" altLang="zh-CN" sz="1400" dirty="0" smtClean="0"/>
                        <a:t>Economics</a:t>
                      </a:r>
                      <a:endParaRPr lang="zh-CN" altLang="en-US" sz="1400" dirty="0"/>
                    </a:p>
                  </a:txBody>
                  <a:tcPr marL="91436" marR="91436" marT="45723" marB="45723"/>
                </a:tc>
                <a:tc>
                  <a:txBody>
                    <a:bodyPr/>
                    <a:lstStyle/>
                    <a:p>
                      <a:pPr algn="ctr"/>
                      <a:r>
                        <a:rPr lang="en-US" altLang="zh-CN" sz="1400" dirty="0" smtClean="0"/>
                        <a:t>3</a:t>
                      </a:r>
                      <a:endParaRPr lang="zh-CN" altLang="en-US" sz="1400" dirty="0"/>
                    </a:p>
                  </a:txBody>
                  <a:tcPr marL="91436" marR="91436" marT="45723" marB="45723"/>
                </a:tc>
                <a:extLst>
                  <a:ext uri="{0D108BD9-81ED-4DB2-BD59-A6C34878D82A}">
                    <a16:rowId xmlns:a16="http://schemas.microsoft.com/office/drawing/2014/main" val="10006"/>
                  </a:ext>
                </a:extLst>
              </a:tr>
              <a:tr h="370864">
                <a:tc gridSpan="4">
                  <a:txBody>
                    <a:bodyPr/>
                    <a:lstStyle/>
                    <a:p>
                      <a:pPr marL="0" algn="l" defTabSz="914400" rtl="0" eaLnBrk="1" latinLnBrk="0" hangingPunct="1"/>
                      <a:r>
                        <a:rPr lang="en-US" altLang="zh-CN" sz="1600" b="1" kern="1200" dirty="0" smtClean="0">
                          <a:solidFill>
                            <a:schemeClr val="bg1"/>
                          </a:solidFill>
                          <a:latin typeface="+mn-lt"/>
                          <a:ea typeface="+mn-ea"/>
                          <a:cs typeface="+mn-cs"/>
                        </a:rPr>
                        <a:t>Fields Medal winners / Wolf Prize in Mathematics winners</a:t>
                      </a:r>
                      <a:endParaRPr lang="zh-CN" altLang="en-US" sz="1600" b="1" kern="1200" dirty="0">
                        <a:solidFill>
                          <a:schemeClr val="bg1"/>
                        </a:solidFill>
                        <a:latin typeface="+mn-lt"/>
                        <a:ea typeface="+mn-ea"/>
                        <a:cs typeface="+mn-cs"/>
                      </a:endParaRPr>
                    </a:p>
                  </a:txBody>
                  <a:tcPr marL="91436" marR="91436" marT="45723" marB="45723">
                    <a:solidFill>
                      <a:srgbClr val="7030A0"/>
                    </a:solidFill>
                  </a:tcPr>
                </a:tc>
                <a:tc hMerge="1">
                  <a:txBody>
                    <a:bodyPr/>
                    <a:lstStyle/>
                    <a:p>
                      <a:endParaRPr lang="zh-CN" altLang="en-US" sz="1400"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7"/>
                  </a:ext>
                </a:extLst>
              </a:tr>
              <a:tr h="370864">
                <a:tc>
                  <a:txBody>
                    <a:bodyPr/>
                    <a:lstStyle/>
                    <a:p>
                      <a:r>
                        <a:rPr lang="en-US" altLang="zh-CN" sz="1400" dirty="0" err="1" smtClean="0"/>
                        <a:t>Shing</a:t>
                      </a:r>
                      <a:r>
                        <a:rPr lang="en-US" altLang="zh-CN" sz="1400" dirty="0" smtClean="0"/>
                        <a:t>-Tung </a:t>
                      </a:r>
                      <a:r>
                        <a:rPr lang="en-US" altLang="zh-CN" sz="1400" dirty="0" err="1" smtClean="0"/>
                        <a:t>Yau</a:t>
                      </a:r>
                      <a:r>
                        <a:rPr lang="en-US" altLang="zh-CN" sz="1400" dirty="0" smtClean="0"/>
                        <a:t> (</a:t>
                      </a:r>
                      <a:r>
                        <a:rPr lang="zh-CN" altLang="en-US" sz="1400" dirty="0" smtClean="0"/>
                        <a:t>丘成桐</a:t>
                      </a:r>
                      <a:r>
                        <a:rPr lang="en-US" altLang="zh-CN" sz="1400" dirty="0" smtClean="0"/>
                        <a:t>)</a:t>
                      </a:r>
                      <a:endParaRPr lang="zh-CN" altLang="en-US" sz="1400" dirty="0"/>
                    </a:p>
                  </a:txBody>
                  <a:tcPr marL="91436" marR="91436" marT="45723" marB="45723"/>
                </a:tc>
                <a:tc>
                  <a:txBody>
                    <a:bodyPr/>
                    <a:lstStyle/>
                    <a:p>
                      <a:pPr algn="ctr"/>
                      <a:r>
                        <a:rPr lang="en-US" altLang="zh-CN" sz="1400" dirty="0" smtClean="0"/>
                        <a:t>1982/2010</a:t>
                      </a:r>
                      <a:endParaRPr lang="zh-CN" altLang="en-US" sz="1400" dirty="0"/>
                    </a:p>
                  </a:txBody>
                  <a:tcPr marL="91436" marR="91436" marT="45723" marB="45723"/>
                </a:tc>
                <a:tc>
                  <a:txBody>
                    <a:bodyPr/>
                    <a:lstStyle/>
                    <a:p>
                      <a:endParaRPr lang="zh-CN" altLang="en-US" sz="1800" dirty="0"/>
                    </a:p>
                  </a:txBody>
                  <a:tcPr marL="91436" marR="91436" marT="45723" marB="45723"/>
                </a:tc>
                <a:tc>
                  <a:txBody>
                    <a:bodyPr/>
                    <a:lstStyle/>
                    <a:p>
                      <a:pPr algn="ctr"/>
                      <a:r>
                        <a:rPr lang="en-US" altLang="zh-CN" sz="1400" dirty="0" smtClean="0"/>
                        <a:t>2</a:t>
                      </a:r>
                      <a:endParaRPr lang="zh-CN" altLang="en-US" sz="1400" dirty="0"/>
                    </a:p>
                  </a:txBody>
                  <a:tcPr marL="91436" marR="91436" marT="45723" marB="45723"/>
                </a:tc>
                <a:extLst>
                  <a:ext uri="{0D108BD9-81ED-4DB2-BD59-A6C34878D82A}">
                    <a16:rowId xmlns:a16="http://schemas.microsoft.com/office/drawing/2014/main" val="10008"/>
                  </a:ext>
                </a:extLst>
              </a:tr>
              <a:tr h="370864">
                <a:tc gridSpan="4">
                  <a:txBody>
                    <a:bodyPr/>
                    <a:lstStyle/>
                    <a:p>
                      <a:r>
                        <a:rPr lang="en-US" altLang="zh-CN" sz="1600" b="1" kern="1200" dirty="0" smtClean="0">
                          <a:solidFill>
                            <a:schemeClr val="bg1"/>
                          </a:solidFill>
                          <a:latin typeface="+mn-lt"/>
                          <a:ea typeface="+mn-ea"/>
                          <a:cs typeface="+mn-cs"/>
                        </a:rPr>
                        <a:t>Other distinguished scholars and famous people</a:t>
                      </a:r>
                      <a:endParaRPr lang="zh-CN" altLang="en-US" sz="1600" b="1" kern="1200" dirty="0">
                        <a:solidFill>
                          <a:schemeClr val="bg1"/>
                        </a:solidFill>
                        <a:latin typeface="+mn-lt"/>
                        <a:ea typeface="+mn-ea"/>
                        <a:cs typeface="+mn-cs"/>
                      </a:endParaRPr>
                    </a:p>
                  </a:txBody>
                  <a:tcPr marL="91436" marR="91436" marT="45723" marB="45723">
                    <a:solidFill>
                      <a:schemeClr val="accent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370864">
                <a:tc>
                  <a:txBody>
                    <a:bodyPr/>
                    <a:lstStyle/>
                    <a:p>
                      <a:r>
                        <a:rPr lang="en-US" altLang="zh-CN" sz="1400" dirty="0" smtClean="0"/>
                        <a:t>Alan Turing</a:t>
                      </a:r>
                      <a:endParaRPr lang="zh-CN" altLang="en-US" sz="1400" dirty="0"/>
                    </a:p>
                  </a:txBody>
                  <a:tcPr marL="91436" marR="91436" marT="45723" marB="45723"/>
                </a:tc>
                <a:tc>
                  <a:txBody>
                    <a:bodyPr/>
                    <a:lstStyle/>
                    <a:p>
                      <a:endParaRPr lang="zh-CN" altLang="en-US" sz="1800" dirty="0"/>
                    </a:p>
                  </a:txBody>
                  <a:tcPr marL="91436" marR="91436" marT="45723" marB="45723"/>
                </a:tc>
                <a:tc>
                  <a:txBody>
                    <a:bodyPr/>
                    <a:lstStyle/>
                    <a:p>
                      <a:pPr algn="ctr"/>
                      <a:r>
                        <a:rPr lang="en-US" altLang="zh-CN" sz="1400" dirty="0" smtClean="0"/>
                        <a:t>computer science</a:t>
                      </a:r>
                      <a:endParaRPr lang="zh-CN" altLang="en-US" sz="1400" dirty="0"/>
                    </a:p>
                  </a:txBody>
                  <a:tcPr marL="91436" marR="91436" marT="45723" marB="45723"/>
                </a:tc>
                <a:tc>
                  <a:txBody>
                    <a:bodyPr/>
                    <a:lstStyle/>
                    <a:p>
                      <a:pPr algn="ctr"/>
                      <a:r>
                        <a:rPr lang="en-US" altLang="zh-CN" sz="1400" dirty="0" smtClean="0"/>
                        <a:t>5</a:t>
                      </a:r>
                      <a:endParaRPr lang="zh-CN" altLang="en-US" sz="1400" dirty="0"/>
                    </a:p>
                  </a:txBody>
                  <a:tcPr marL="91436" marR="91436" marT="45723" marB="45723"/>
                </a:tc>
                <a:extLst>
                  <a:ext uri="{0D108BD9-81ED-4DB2-BD59-A6C34878D82A}">
                    <a16:rowId xmlns:a16="http://schemas.microsoft.com/office/drawing/2014/main" val="10010"/>
                  </a:ext>
                </a:extLst>
              </a:tr>
              <a:tr h="370864">
                <a:tc>
                  <a:txBody>
                    <a:bodyPr/>
                    <a:lstStyle/>
                    <a:p>
                      <a:r>
                        <a:rPr lang="en-US" altLang="zh-CN" sz="1400" dirty="0" smtClean="0"/>
                        <a:t>Larry Page &amp; Sergey </a:t>
                      </a:r>
                      <a:r>
                        <a:rPr lang="en-US" altLang="zh-CN" sz="1400" dirty="0" err="1" smtClean="0"/>
                        <a:t>Brin</a:t>
                      </a:r>
                      <a:endParaRPr lang="zh-CN" altLang="en-US" sz="1400" dirty="0"/>
                    </a:p>
                  </a:txBody>
                  <a:tcPr marL="91436" marR="91436" marT="45723" marB="45723"/>
                </a:tc>
                <a:tc>
                  <a:txBody>
                    <a:bodyPr/>
                    <a:lstStyle/>
                    <a:p>
                      <a:endParaRPr lang="zh-CN" altLang="en-US" sz="1800"/>
                    </a:p>
                  </a:txBody>
                  <a:tcPr marL="91436" marR="91436" marT="45723" marB="45723"/>
                </a:tc>
                <a:tc>
                  <a:txBody>
                    <a:bodyPr/>
                    <a:lstStyle/>
                    <a:p>
                      <a:pPr algn="ctr"/>
                      <a:r>
                        <a:rPr lang="en-US" altLang="zh-CN" sz="1400" dirty="0" smtClean="0"/>
                        <a:t>Google</a:t>
                      </a:r>
                      <a:endParaRPr lang="zh-CN" altLang="en-US" sz="1400" dirty="0"/>
                    </a:p>
                  </a:txBody>
                  <a:tcPr marL="91436" marR="91436" marT="45723" marB="45723"/>
                </a:tc>
                <a:tc>
                  <a:txBody>
                    <a:bodyPr/>
                    <a:lstStyle/>
                    <a:p>
                      <a:pPr algn="ctr"/>
                      <a:r>
                        <a:rPr lang="en-US" altLang="zh-CN" sz="1400" dirty="0" smtClean="0"/>
                        <a:t>3</a:t>
                      </a:r>
                      <a:endParaRPr lang="zh-CN" altLang="en-US" sz="1400" dirty="0"/>
                    </a:p>
                  </a:txBody>
                  <a:tcPr marL="91436" marR="91436" marT="45723" marB="45723"/>
                </a:tc>
                <a:extLst>
                  <a:ext uri="{0D108BD9-81ED-4DB2-BD59-A6C34878D82A}">
                    <a16:rowId xmlns:a16="http://schemas.microsoft.com/office/drawing/2014/main" val="10011"/>
                  </a:ext>
                </a:extLst>
              </a:tr>
              <a:tr h="370864">
                <a:tc>
                  <a:txBody>
                    <a:bodyPr/>
                    <a:lstStyle/>
                    <a:p>
                      <a:r>
                        <a:rPr lang="en-US" altLang="zh-CN" sz="1400" dirty="0" smtClean="0"/>
                        <a:t>J. Robert Oppenheimer</a:t>
                      </a:r>
                      <a:endParaRPr lang="zh-CN" altLang="en-US" sz="1400" dirty="0"/>
                    </a:p>
                  </a:txBody>
                  <a:tcPr marL="91436" marR="91436" marT="45723" marB="45723"/>
                </a:tc>
                <a:tc>
                  <a:txBody>
                    <a:bodyPr/>
                    <a:lstStyle/>
                    <a:p>
                      <a:endParaRPr lang="zh-CN" altLang="en-US" sz="1800"/>
                    </a:p>
                  </a:txBody>
                  <a:tcPr marL="91436" marR="91436" marT="45723" marB="45723"/>
                </a:tc>
                <a:tc>
                  <a:txBody>
                    <a:bodyPr/>
                    <a:lstStyle/>
                    <a:p>
                      <a:pPr algn="ctr"/>
                      <a:r>
                        <a:rPr lang="en-US" altLang="zh-CN" sz="1400" dirty="0" smtClean="0"/>
                        <a:t>nuclear physics</a:t>
                      </a:r>
                      <a:endParaRPr lang="zh-CN" altLang="en-US" sz="1400" dirty="0"/>
                    </a:p>
                  </a:txBody>
                  <a:tcPr marL="91436" marR="91436" marT="45723" marB="45723"/>
                </a:tc>
                <a:tc>
                  <a:txBody>
                    <a:bodyPr/>
                    <a:lstStyle/>
                    <a:p>
                      <a:pPr algn="ctr"/>
                      <a:r>
                        <a:rPr lang="en-US" altLang="zh-CN" sz="1400" dirty="0" smtClean="0"/>
                        <a:t>4</a:t>
                      </a:r>
                      <a:endParaRPr lang="zh-CN" altLang="en-US" sz="1400" dirty="0"/>
                    </a:p>
                  </a:txBody>
                  <a:tcPr marL="91436" marR="91436" marT="45723" marB="45723"/>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1"/>
            </a:solidFill>
            <a:effectLst/>
            <a:latin typeface="Comic Sans MS" pitchFamily="66"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1"/>
            </a:solidFill>
            <a:effectLst/>
            <a:latin typeface="Comic Sans MS" pitchFamily="66" charset="0"/>
            <a:ea typeface="宋体" pitchFamily="2" charset="-122"/>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out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27665</TotalTime>
  <Words>3877</Words>
  <Application>Microsoft Office PowerPoint</Application>
  <PresentationFormat>全屏显示(4:3)</PresentationFormat>
  <Paragraphs>429</Paragraphs>
  <Slides>58</Slides>
  <Notes>9</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58</vt:i4>
      </vt:variant>
    </vt:vector>
  </HeadingPairs>
  <TitlesOfParts>
    <vt:vector size="73" baseType="lpstr">
      <vt:lpstr>ZapfDingbats</vt:lpstr>
      <vt:lpstr>黑体</vt:lpstr>
      <vt:lpstr>华文楷体</vt:lpstr>
      <vt:lpstr>华文细黑</vt:lpstr>
      <vt:lpstr>SimSun</vt:lpstr>
      <vt:lpstr>Arial</vt:lpstr>
      <vt:lpstr>Calibri</vt:lpstr>
      <vt:lpstr>Cambria Math</vt:lpstr>
      <vt:lpstr>Comic Sans MS</vt:lpstr>
      <vt:lpstr>Gill Sans</vt:lpstr>
      <vt:lpstr>Times New Roman</vt:lpstr>
      <vt:lpstr>Wingdings</vt:lpstr>
      <vt:lpstr>Default Design</vt:lpstr>
      <vt:lpstr>1-outline</vt:lpstr>
      <vt:lpstr>公式</vt:lpstr>
      <vt:lpstr>PowerPoint 演示文稿</vt:lpstr>
      <vt:lpstr>六度分隔</vt:lpstr>
      <vt:lpstr>六度分隔</vt:lpstr>
      <vt:lpstr>六度分隔</vt:lpstr>
      <vt:lpstr>六度分隔—贝肯数</vt:lpstr>
      <vt:lpstr>六度分隔—贝肯数</vt:lpstr>
      <vt:lpstr>六度分隔—贝肯数</vt:lpstr>
      <vt:lpstr>六度分隔—埃尔德什数</vt:lpstr>
      <vt:lpstr>六度分隔—埃尔德什数</vt:lpstr>
      <vt:lpstr>六度分隔—埃尔德什数</vt:lpstr>
      <vt:lpstr>后续研究</vt:lpstr>
      <vt:lpstr>网页之间的“社交”</vt:lpstr>
      <vt:lpstr>测试题</vt:lpstr>
      <vt:lpstr>人类社会的小世界现象</vt:lpstr>
      <vt:lpstr>从现象到问题</vt:lpstr>
      <vt:lpstr>形成社会网络的两种基本力量</vt:lpstr>
      <vt:lpstr>Watts-Strogatz模型</vt:lpstr>
      <vt:lpstr>Watts-Strogatz模型（in paper）</vt:lpstr>
      <vt:lpstr>Watts-Strogatz模型（in paper）</vt:lpstr>
      <vt:lpstr>Watts-Strogatz模型（in paper）</vt:lpstr>
      <vt:lpstr>Watts-Strogatz模型（in paper）</vt:lpstr>
      <vt:lpstr>小世界网络的定义</vt:lpstr>
      <vt:lpstr>Watts-Strogatz模型</vt:lpstr>
      <vt:lpstr>Watts-Strogatz模型</vt:lpstr>
      <vt:lpstr>短视搜索（分散搜索）</vt:lpstr>
      <vt:lpstr>短视搜索示例</vt:lpstr>
      <vt:lpstr>测试：短视搜索</vt:lpstr>
      <vt:lpstr>一种一般的认识论方法</vt:lpstr>
      <vt:lpstr>Watts-Strogatz模型</vt:lpstr>
      <vt:lpstr>Watts-Strogatz模型</vt:lpstr>
      <vt:lpstr>Watts-Strogatz-Kleinberg模型 </vt:lpstr>
      <vt:lpstr>Watts-Strogatz-Kleinberg模型 </vt:lpstr>
      <vt:lpstr>Watts-Strogatz-Kleinberg模型</vt:lpstr>
      <vt:lpstr>Watts-Strogatz-Kleinberg模型</vt:lpstr>
      <vt:lpstr>Watts-Strogatz-Kleinberg模型</vt:lpstr>
      <vt:lpstr>Watts-Strogatz-Kleinberg模型</vt:lpstr>
      <vt:lpstr>PowerPoint 演示文稿</vt:lpstr>
      <vt:lpstr>利用真实社会网络验证WSK模型</vt:lpstr>
      <vt:lpstr>利用真实社会网络验证WSK模型</vt:lpstr>
      <vt:lpstr>PowerPoint 演示文稿</vt:lpstr>
      <vt:lpstr>利用真实社会网络验证WSK模型</vt:lpstr>
      <vt:lpstr>结合地理距离的节点排名</vt:lpstr>
      <vt:lpstr>利用真实社会网络验证WSK模型</vt:lpstr>
      <vt:lpstr>利用真实社会网络验证WSK模型</vt:lpstr>
      <vt:lpstr>进一步考察网络模型与社会网络的关系</vt:lpstr>
      <vt:lpstr>社会焦点与社会距离</vt:lpstr>
      <vt:lpstr>社会焦点与社会距离</vt:lpstr>
      <vt:lpstr>Email联系与组织机构层次的叠加分析</vt:lpstr>
      <vt:lpstr>核心-外围结构与搜索</vt:lpstr>
      <vt:lpstr>核心-外围结构与搜索</vt:lpstr>
      <vt:lpstr>一些近期的研究成果</vt:lpstr>
      <vt:lpstr>小结：从小世界研究看科学的道路</vt:lpstr>
      <vt:lpstr>小结：从小世界研究看科学的道路</vt:lpstr>
      <vt:lpstr>例子：微博的转发</vt:lpstr>
      <vt:lpstr>例子：经济学期刊的引用</vt:lpstr>
      <vt:lpstr>理论与现实</vt:lpstr>
      <vt:lpstr>社会意义</vt:lpstr>
      <vt:lpstr>关于小世界的电影</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计算机网络体系结构</dc:title>
  <dc:creator>xuke</dc:creator>
  <cp:lastModifiedBy>Xiangjie Kong</cp:lastModifiedBy>
  <cp:revision>456</cp:revision>
  <dcterms:created xsi:type="dcterms:W3CDTF">2005-01-09T11:43:12Z</dcterms:created>
  <dcterms:modified xsi:type="dcterms:W3CDTF">2016-10-07T22:40:55Z</dcterms:modified>
</cp:coreProperties>
</file>